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6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5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6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6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3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7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9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ACC12-04C6-404E-8849-292C80C1EA1B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9519-E5F6-4C25-940E-F2BC767C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86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915" y="19758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Лекция 5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Исследование </a:t>
            </a:r>
            <a:r>
              <a:rPr lang="ru-RU" dirty="0"/>
              <a:t>безопасности приложений. Основы.</a:t>
            </a:r>
          </a:p>
        </p:txBody>
      </p:sp>
    </p:spTree>
    <p:extLst>
      <p:ext uri="{BB962C8B-B14F-4D97-AF65-F5344CB8AC3E}">
        <p14:creationId xmlns:p14="http://schemas.microsoft.com/office/powerpoint/2010/main" val="9119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3" y="0"/>
            <a:ext cx="10515600" cy="967877"/>
          </a:xfrm>
        </p:spPr>
        <p:txBody>
          <a:bodyPr/>
          <a:lstStyle/>
          <a:p>
            <a:pPr algn="ctr"/>
            <a:r>
              <a:rPr lang="ru-RU" b="1" dirty="0" smtClean="0"/>
              <a:t>Компиляция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271450"/>
            <a:ext cx="11852366" cy="54602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Процесс преобразования исходного кода на каком-либо компилируемом ЯП высокого или среднего уровня в машинные коды называется </a:t>
            </a:r>
            <a:r>
              <a:rPr lang="ru-RU" i="1" dirty="0" smtClean="0"/>
              <a:t>компиляцией</a:t>
            </a:r>
            <a:r>
              <a:rPr lang="ru-RU" dirty="0" smtClean="0"/>
              <a:t>.</a:t>
            </a:r>
          </a:p>
          <a:p>
            <a:r>
              <a:rPr lang="ru-RU" dirty="0"/>
              <a:t>Во-первых, компиляция — это однонаправленный процесс, который невозможно полностью достоверно обратить, то есть по имеющимся машинным командам мы не сможем получить код на языке С или С++, так как процесс компиляции — это процесс с потерями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Во-вторых</a:t>
            </a:r>
            <a:r>
              <a:rPr lang="ru-RU" dirty="0"/>
              <a:t>, если вы хотите внести какие-либо изменения в программу и править исходный код, то для внесения этих изменений в скомпилированную программу, необходимо перекомпилировать её. </a:t>
            </a:r>
            <a:endParaRPr lang="ru-RU" dirty="0" smtClean="0"/>
          </a:p>
          <a:p>
            <a:r>
              <a:rPr lang="ru-RU" dirty="0" smtClean="0"/>
              <a:t>В-третьих</a:t>
            </a:r>
            <a:r>
              <a:rPr lang="ru-RU" dirty="0"/>
              <a:t>, в скомпилированной программе отсутствуют такие понятия, как переменные, </a:t>
            </a:r>
            <a:r>
              <a:rPr lang="ru-RU" dirty="0" smtClean="0"/>
              <a:t>функции, </a:t>
            </a:r>
            <a:r>
              <a:rPr lang="ru-RU" dirty="0"/>
              <a:t>циклы и прочее, скомпилированная программа это набор машинных инструкций. </a:t>
            </a:r>
          </a:p>
        </p:txBody>
      </p:sp>
    </p:spTree>
    <p:extLst>
      <p:ext uri="{BB962C8B-B14F-4D97-AF65-F5344CB8AC3E}">
        <p14:creationId xmlns:p14="http://schemas.microsoft.com/office/powerpoint/2010/main" val="304820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4" y="365125"/>
            <a:ext cx="5477692" cy="1325563"/>
          </a:xfrm>
        </p:spPr>
        <p:txBody>
          <a:bodyPr/>
          <a:lstStyle/>
          <a:p>
            <a:pPr algn="ctr"/>
            <a:r>
              <a:rPr lang="ru-RU" dirty="0" smtClean="0"/>
              <a:t>Компиляция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3714" y="1825625"/>
            <a:ext cx="5477692" cy="4827724"/>
          </a:xfrm>
        </p:spPr>
        <p:txBody>
          <a:bodyPr/>
          <a:lstStyle/>
          <a:p>
            <a:r>
              <a:rPr lang="ru-RU" dirty="0"/>
              <a:t>По сути это превращение нашего файла с исходным кодом, например, на языке С, в исполняемый файл под </a:t>
            </a:r>
            <a:r>
              <a:rPr lang="en-US" dirty="0"/>
              <a:t>Windows</a:t>
            </a:r>
            <a:r>
              <a:rPr lang="ru-RU" dirty="0"/>
              <a:t>, который можно будет запустить и увидеть, как он исполнит заданные нами команды в исходном коде.</a:t>
            </a:r>
          </a:p>
        </p:txBody>
      </p:sp>
      <p:pic>
        <p:nvPicPr>
          <p:cNvPr id="4" name="Рисунок 3" descr="Image result for компиляция схе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083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20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Дизассемблирование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Процесс преобразования (трансляции) машинных кодов в текст программы на языке ассемблера называется </a:t>
            </a:r>
            <a:r>
              <a:rPr lang="ru-RU" dirty="0" smtClean="0"/>
              <a:t>дизассемблированием</a:t>
            </a:r>
          </a:p>
          <a:p>
            <a:r>
              <a:rPr lang="ru-RU" dirty="0"/>
              <a:t>Данная задача решается сегодня лишь несколькими инструментами: </a:t>
            </a:r>
            <a:r>
              <a:rPr lang="en-US" dirty="0"/>
              <a:t>IDA </a:t>
            </a:r>
            <a:r>
              <a:rPr lang="en-US" dirty="0" smtClean="0"/>
              <a:t>Pro</a:t>
            </a:r>
            <a:r>
              <a:rPr lang="en-US" dirty="0" smtClean="0"/>
              <a:t>, radare2, GHIDRA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79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Обратная разработка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b="1" dirty="0"/>
              <a:t>обратное проектирование, обратный инжиниринг</a:t>
            </a:r>
            <a:r>
              <a:rPr lang="ru-RU" dirty="0"/>
              <a:t>, </a:t>
            </a:r>
            <a:r>
              <a:rPr lang="ru-RU" b="1" dirty="0"/>
              <a:t>реверс-инжиниринг</a:t>
            </a:r>
            <a:r>
              <a:rPr lang="ru-RU" dirty="0"/>
              <a:t>; англ. </a:t>
            </a:r>
            <a:r>
              <a:rPr lang="ru-RU" i="1" dirty="0" err="1"/>
              <a:t>reverse</a:t>
            </a:r>
            <a:r>
              <a:rPr lang="ru-RU" i="1" dirty="0"/>
              <a:t> </a:t>
            </a:r>
            <a:r>
              <a:rPr lang="ru-RU" i="1" dirty="0" err="1"/>
              <a:t>engineering</a:t>
            </a:r>
            <a:r>
              <a:rPr lang="ru-RU" dirty="0"/>
              <a:t>) — исследование некоторого готового устройства или программы, а также документации на него с целью понять принцип его работы; например, чтобы обнаружить недокументированные возможности (в том числе программные закладки), сделать изменение или воспроизвести устройство, программу или иной объект с аналогичными функциями, но без прямого копирования.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8466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618"/>
            <a:ext cx="10515600" cy="6294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</a:t>
            </a:r>
            <a:r>
              <a:rPr lang="en-US" dirty="0" smtClean="0"/>
              <a:t>malware</a:t>
            </a:r>
            <a:endParaRPr lang="ru-RU" dirty="0"/>
          </a:p>
        </p:txBody>
      </p:sp>
      <p:pic>
        <p:nvPicPr>
          <p:cNvPr id="4" name="Объект 3" descr="Image result for reverse engineering malwar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7"/>
          <a:stretch/>
        </p:blipFill>
        <p:spPr bwMode="auto">
          <a:xfrm>
            <a:off x="838200" y="931818"/>
            <a:ext cx="10515600" cy="4345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57943" y="5355772"/>
            <a:ext cx="10276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Существуют целые компании, занимающиеся антивирусной деятельностью, например, </a:t>
            </a:r>
            <a:r>
              <a:rPr lang="en-US" dirty="0" err="1"/>
              <a:t>Eset</a:t>
            </a:r>
            <a:r>
              <a:rPr lang="ru-RU" dirty="0"/>
              <a:t>, </a:t>
            </a:r>
            <a:r>
              <a:rPr lang="en-US" dirty="0"/>
              <a:t>Kaspersky</a:t>
            </a:r>
            <a:r>
              <a:rPr lang="ru-RU" dirty="0"/>
              <a:t>, </a:t>
            </a:r>
            <a:r>
              <a:rPr lang="en-US" dirty="0" err="1"/>
              <a:t>Dr</a:t>
            </a:r>
            <a:r>
              <a:rPr lang="ru-RU" dirty="0"/>
              <a:t>. </a:t>
            </a:r>
            <a:r>
              <a:rPr lang="en-US" dirty="0"/>
              <a:t>Web</a:t>
            </a:r>
            <a:r>
              <a:rPr lang="ru-RU" dirty="0"/>
              <a:t>, </a:t>
            </a:r>
            <a:r>
              <a:rPr lang="en-US" dirty="0"/>
              <a:t>Avast </a:t>
            </a:r>
            <a:r>
              <a:rPr lang="ru-RU" dirty="0"/>
              <a:t>и другие. </a:t>
            </a:r>
          </a:p>
          <a:p>
            <a:r>
              <a:rPr lang="ru-RU" dirty="0"/>
              <a:t>В основу их деятельности положена обратная разработка исполняемых файлов, детектирование на основе результатов обратной разработки зловредных файлов и занесение их в антивирусные базы для дальнейшего обнаружения этих зловредных файлов на других компьютерах.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1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Суть обратной разработки</a:t>
            </a:r>
            <a:endParaRPr lang="ru-RU" dirty="0"/>
          </a:p>
        </p:txBody>
      </p:sp>
      <p:pic>
        <p:nvPicPr>
          <p:cNvPr id="4" name="Объект 3" descr="Image result for black box test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1189"/>
            <a:ext cx="10839994" cy="4667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7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прямой и обратной инженерии</a:t>
            </a:r>
            <a:endParaRPr lang="ru-RU" dirty="0"/>
          </a:p>
        </p:txBody>
      </p:sp>
      <p:pic>
        <p:nvPicPr>
          <p:cNvPr id="4" name="Объект 3" descr="Image result for reverse engineering softwa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08208"/>
            <a:ext cx="6973389" cy="4801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03177" y="1898469"/>
            <a:ext cx="4101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Упрощённая схема исследования приложения выглядит приблизительно так,  правда зачастую никакой спецификации не даётся и анализ происходит без каких либо документов на систему или ПО.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62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Центральный процессор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1489166"/>
            <a:ext cx="10883537" cy="4687797"/>
          </a:xfrm>
        </p:spPr>
        <p:txBody>
          <a:bodyPr/>
          <a:lstStyle/>
          <a:p>
            <a:r>
              <a:rPr lang="ru-RU" b="1" dirty="0" smtClean="0"/>
              <a:t>Центральный процессор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b="1" dirty="0"/>
              <a:t>ЦП</a:t>
            </a:r>
            <a:r>
              <a:rPr lang="ru-RU" dirty="0"/>
              <a:t>; также </a:t>
            </a:r>
            <a:r>
              <a:rPr lang="ru-RU" b="1" dirty="0" smtClean="0"/>
              <a:t>центральное процессорное устройство</a:t>
            </a:r>
            <a:r>
              <a:rPr lang="ru-RU" dirty="0"/>
              <a:t> — </a:t>
            </a:r>
            <a:r>
              <a:rPr lang="ru-RU" b="1" dirty="0"/>
              <a:t>ЦПУ</a:t>
            </a:r>
            <a:r>
              <a:rPr lang="ru-RU" dirty="0"/>
              <a:t>; англ. </a:t>
            </a:r>
            <a:r>
              <a:rPr lang="ru-RU" i="1" dirty="0" err="1"/>
              <a:t>central</a:t>
            </a:r>
            <a:r>
              <a:rPr lang="ru-RU" i="1" dirty="0"/>
              <a:t> </a:t>
            </a:r>
            <a:r>
              <a:rPr lang="ru-RU" i="1" dirty="0" err="1"/>
              <a:t>processing</a:t>
            </a:r>
            <a:r>
              <a:rPr lang="ru-RU" i="1" dirty="0"/>
              <a:t> </a:t>
            </a:r>
            <a:r>
              <a:rPr lang="ru-RU" i="1" dirty="0" err="1"/>
              <a:t>unit</a:t>
            </a:r>
            <a:r>
              <a:rPr lang="ru-RU" dirty="0"/>
              <a:t>, </a:t>
            </a:r>
            <a:r>
              <a:rPr lang="ru-RU" i="1" dirty="0"/>
              <a:t>CPU</a:t>
            </a:r>
            <a:r>
              <a:rPr lang="ru-RU" dirty="0"/>
              <a:t>, дословно — </a:t>
            </a:r>
            <a:r>
              <a:rPr lang="ru-RU" i="1" dirty="0"/>
              <a:t>центральное обрабатывающее устройство</a:t>
            </a:r>
            <a:r>
              <a:rPr lang="ru-RU" dirty="0"/>
              <a:t>) — электронный блок либо интегральная схема (микропроцессор), исполняющая машинные инструкции (код программ), главная часть аппаратного обеспечения компьютера или программируемого логического контроллера. Иногда называют </a:t>
            </a:r>
            <a:r>
              <a:rPr lang="ru-RU" i="1" dirty="0"/>
              <a:t>микропроцессором</a:t>
            </a:r>
            <a:r>
              <a:rPr lang="ru-RU" dirty="0"/>
              <a:t> или просто </a:t>
            </a:r>
            <a:r>
              <a:rPr lang="ru-RU" i="1" dirty="0"/>
              <a:t>процессором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46" y="4733543"/>
            <a:ext cx="2124456" cy="2077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65" y="4740808"/>
            <a:ext cx="1950720" cy="207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48" y="4733542"/>
            <a:ext cx="2897397" cy="20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11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Язык ассемблера и </a:t>
            </a:r>
            <a:r>
              <a:rPr lang="ru-RU" dirty="0" err="1" smtClean="0"/>
              <a:t>опкоды</a:t>
            </a:r>
            <a:r>
              <a:rPr lang="ru-RU" dirty="0" smtClean="0"/>
              <a:t> процессора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33793"/>
          <a:stretch/>
        </p:blipFill>
        <p:spPr bwMode="auto">
          <a:xfrm>
            <a:off x="838200" y="1446678"/>
            <a:ext cx="10515600" cy="2480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197531"/>
            <a:ext cx="10361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Код операции</a:t>
            </a:r>
            <a:r>
              <a:rPr lang="ru-RU" sz="2000" dirty="0" smtClean="0"/>
              <a:t>, </a:t>
            </a:r>
            <a:r>
              <a:rPr lang="ru-RU" sz="2000" b="1" dirty="0" smtClean="0"/>
              <a:t>операционный код</a:t>
            </a:r>
            <a:r>
              <a:rPr lang="ru-RU" sz="2000" dirty="0" smtClean="0"/>
              <a:t>, </a:t>
            </a:r>
            <a:r>
              <a:rPr lang="ru-RU" sz="2000" b="1" dirty="0" err="1" smtClean="0"/>
              <a:t>опкод</a:t>
            </a:r>
            <a:r>
              <a:rPr lang="ru-RU" sz="2000" dirty="0" smtClean="0"/>
              <a:t> — часть машинного языка, называемая инструкцией и определяющая операцию, которая должна быть выполнена.</a:t>
            </a:r>
          </a:p>
          <a:p>
            <a:r>
              <a:rPr lang="ru-RU" sz="2000" b="1" dirty="0" smtClean="0"/>
              <a:t>Язык ассемблера</a:t>
            </a:r>
            <a:r>
              <a:rPr lang="ru-RU" sz="2000" dirty="0" smtClean="0"/>
              <a:t> (англ. </a:t>
            </a:r>
            <a:r>
              <a:rPr lang="ru-RU" sz="2000" i="1" dirty="0" err="1" smtClean="0">
                <a:effectLst/>
              </a:rPr>
              <a:t>assembly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 smtClean="0">
                <a:effectLst/>
              </a:rPr>
              <a:t>language</a:t>
            </a:r>
            <a:r>
              <a:rPr lang="ru-RU" sz="2000" dirty="0" smtClean="0"/>
              <a:t>) — машинно-ориентированный язык низкого уровня с командами, не всегда соответствующими командам машины, который может обеспечить дополнительные возможности вроде макрокоманд; автокод, расширенный конструкциями языков программирования высокого уровня, такими как выражения, макрокоманды, средства обеспечения модульности программ.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699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467" y="0"/>
            <a:ext cx="5277395" cy="1123406"/>
          </a:xfrm>
        </p:spPr>
        <p:txBody>
          <a:bodyPr/>
          <a:lstStyle/>
          <a:p>
            <a:pPr algn="ctr"/>
            <a:r>
              <a:rPr lang="ru-RU" dirty="0" smtClean="0"/>
              <a:t>Регистры ЦП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65668" y="1123406"/>
            <a:ext cx="5886995" cy="5547360"/>
          </a:xfrm>
        </p:spPr>
        <p:txBody>
          <a:bodyPr/>
          <a:lstStyle/>
          <a:p>
            <a:r>
              <a:rPr lang="ru-RU" dirty="0"/>
              <a:t>Процессор помимо устройства управления и АЛУ содержит также запоминающее устройство, которое включает в себя регистры – небольшие ячейки сверх быстрой оперативной памяти (СОЗУ), которые используются самим процессором для выполнения каких-либо операций, в зависимости от архитектуры размер ячеек, их количество и общепринятые названия меняются.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48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165" y="0"/>
            <a:ext cx="7524206" cy="966651"/>
          </a:xfrm>
        </p:spPr>
        <p:txBody>
          <a:bodyPr/>
          <a:lstStyle/>
          <a:p>
            <a:r>
              <a:rPr lang="ru-RU" dirty="0" smtClean="0"/>
              <a:t>Формат исполняемых файлов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37165" y="1280160"/>
            <a:ext cx="7524205" cy="5460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Разные ОС имеют разный формат исполняемых файлов: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en-US" dirty="0"/>
              <a:t>Windows </a:t>
            </a:r>
            <a:r>
              <a:rPr lang="ru-RU" dirty="0"/>
              <a:t>– это формат </a:t>
            </a:r>
            <a:r>
              <a:rPr lang="en-US" dirty="0" smtClean="0"/>
              <a:t>PE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Linux</a:t>
            </a:r>
            <a:r>
              <a:rPr lang="ru-RU" dirty="0"/>
              <a:t> – это формат </a:t>
            </a:r>
            <a:r>
              <a:rPr lang="en-US" dirty="0" smtClean="0"/>
              <a:t>ELF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en-US" dirty="0"/>
              <a:t>OS X </a:t>
            </a:r>
            <a:r>
              <a:rPr lang="ru-RU" dirty="0"/>
              <a:t>– это формат </a:t>
            </a:r>
            <a:r>
              <a:rPr lang="en-US" dirty="0"/>
              <a:t>Mach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Файл строится по неким единым правилам для того, чтобы ОС при запуске файла смогла верно загрузить его в ОЗУ и передавать ЦП верные инструкции, которые находятся в этом файле, также ОС будет предоставлять исполняемому файлу необходимые библиотеки, данные и прочее.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397829" cy="68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441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Лекция 5  Исследование безопасности приложений. Основы.</vt:lpstr>
      <vt:lpstr>Определение</vt:lpstr>
      <vt:lpstr>Анализ malware</vt:lpstr>
      <vt:lpstr>Суть обратной разработки</vt:lpstr>
      <vt:lpstr>Схема прямой и обратной инженерии</vt:lpstr>
      <vt:lpstr>Центральный процессор</vt:lpstr>
      <vt:lpstr>Язык ассемблера и опкоды процессора</vt:lpstr>
      <vt:lpstr>Регистры ЦП</vt:lpstr>
      <vt:lpstr>Формат исполняемых файлов</vt:lpstr>
      <vt:lpstr>Компиляция</vt:lpstr>
      <vt:lpstr>Компиляция</vt:lpstr>
      <vt:lpstr>Дизассемблирование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  Исследование безопасности приложений. Основы.</dc:title>
  <dc:creator>anon</dc:creator>
  <cp:lastModifiedBy>Anon</cp:lastModifiedBy>
  <cp:revision>6</cp:revision>
  <dcterms:created xsi:type="dcterms:W3CDTF">2018-01-06T12:39:13Z</dcterms:created>
  <dcterms:modified xsi:type="dcterms:W3CDTF">2019-03-29T07:19:17Z</dcterms:modified>
</cp:coreProperties>
</file>