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8" r:id="rId3"/>
    <p:sldId id="258" r:id="rId4"/>
    <p:sldId id="259" r:id="rId5"/>
    <p:sldId id="289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2" r:id="rId14"/>
    <p:sldId id="281" r:id="rId15"/>
    <p:sldId id="283" r:id="rId16"/>
    <p:sldId id="284" r:id="rId17"/>
    <p:sldId id="285" r:id="rId18"/>
    <p:sldId id="286" r:id="rId19"/>
    <p:sldId id="287" r:id="rId20"/>
    <p:sldId id="273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830" autoAdjust="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8F396-1EE4-43E0-9FBB-8834D7C5EA2D}" type="datetimeFigureOut">
              <a:rPr lang="ru-RU" smtClean="0"/>
              <a:pPr/>
              <a:t>01.03.2018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4EDCCA-FAAD-4397-8C21-DB180057223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08143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055DF2-41D9-4734-9DE1-A18460342607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7A950-C46E-4565-BD99-A9C0755C2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889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EDAA-D5EE-407C-AFE2-AE3B9196F2EF}" type="datetimeFigureOut">
              <a:rPr lang="ru-RU" smtClean="0"/>
              <a:pPr/>
              <a:t>01.03.2018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06A23-5F57-4DBB-941B-5B49C7CE980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7590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EDAA-D5EE-407C-AFE2-AE3B9196F2EF}" type="datetimeFigureOut">
              <a:rPr lang="ru-RU" smtClean="0"/>
              <a:pPr/>
              <a:t>01.03.2018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06A23-5F57-4DBB-941B-5B49C7CE980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601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EDAA-D5EE-407C-AFE2-AE3B9196F2EF}" type="datetimeFigureOut">
              <a:rPr lang="ru-RU" smtClean="0"/>
              <a:pPr/>
              <a:t>01.03.2018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06A23-5F57-4DBB-941B-5B49C7CE980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5594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EDAA-D5EE-407C-AFE2-AE3B9196F2EF}" type="datetimeFigureOut">
              <a:rPr lang="ru-RU" smtClean="0"/>
              <a:pPr/>
              <a:t>01.03.2018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06A23-5F57-4DBB-941B-5B49C7CE980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3578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EDAA-D5EE-407C-AFE2-AE3B9196F2EF}" type="datetimeFigureOut">
              <a:rPr lang="ru-RU" smtClean="0"/>
              <a:pPr/>
              <a:t>01.03.2018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06A23-5F57-4DBB-941B-5B49C7CE980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149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EDAA-D5EE-407C-AFE2-AE3B9196F2EF}" type="datetimeFigureOut">
              <a:rPr lang="ru-RU" smtClean="0"/>
              <a:pPr/>
              <a:t>01.03.2018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06A23-5F57-4DBB-941B-5B49C7CE980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9481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EDAA-D5EE-407C-AFE2-AE3B9196F2EF}" type="datetimeFigureOut">
              <a:rPr lang="ru-RU" smtClean="0"/>
              <a:pPr/>
              <a:t>01.03.2018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06A23-5F57-4DBB-941B-5B49C7CE980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5574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EDAA-D5EE-407C-AFE2-AE3B9196F2EF}" type="datetimeFigureOut">
              <a:rPr lang="ru-RU" smtClean="0"/>
              <a:pPr/>
              <a:t>01.03.2018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06A23-5F57-4DBB-941B-5B49C7CE980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0130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EDAA-D5EE-407C-AFE2-AE3B9196F2EF}" type="datetimeFigureOut">
              <a:rPr lang="ru-RU" smtClean="0"/>
              <a:pPr/>
              <a:t>01.03.2018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06A23-5F57-4DBB-941B-5B49C7CE980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3849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EDAA-D5EE-407C-AFE2-AE3B9196F2EF}" type="datetimeFigureOut">
              <a:rPr lang="ru-RU" smtClean="0"/>
              <a:pPr/>
              <a:t>01.03.2018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06A23-5F57-4DBB-941B-5B49C7CE980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3052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EDAA-D5EE-407C-AFE2-AE3B9196F2EF}" type="datetimeFigureOut">
              <a:rPr lang="ru-RU" smtClean="0"/>
              <a:pPr/>
              <a:t>01.03.2018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06A23-5F57-4DBB-941B-5B49C7CE980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2997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4EDAA-D5EE-407C-AFE2-AE3B9196F2EF}" type="datetimeFigureOut">
              <a:rPr lang="ru-RU" smtClean="0"/>
              <a:pPr/>
              <a:t>01.03.2018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06A23-5F57-4DBB-941B-5B49C7CE980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44157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809896"/>
            <a:ext cx="9144000" cy="949643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975020"/>
            <a:ext cx="9144000" cy="1655762"/>
          </a:xfrm>
        </p:spPr>
        <p:txBody>
          <a:bodyPr>
            <a:norm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Безопасность веб-приложений. </a:t>
            </a:r>
          </a:p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Основы.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87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1105" y="98612"/>
            <a:ext cx="5271247" cy="607835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Использовав дополнительно фильтр </a:t>
            </a:r>
            <a:r>
              <a:rPr lang="en-US" dirty="0" err="1" smtClean="0"/>
              <a:t>filetype</a:t>
            </a:r>
            <a:r>
              <a:rPr lang="en-US" dirty="0" smtClean="0"/>
              <a:t>: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smtClean="0"/>
              <a:t>можно получить все файлы, которые были скачаны или к которым был получен доступ </a:t>
            </a:r>
            <a:r>
              <a:rPr lang="en-US" dirty="0" smtClean="0"/>
              <a:t>(</a:t>
            </a:r>
            <a:r>
              <a:rPr lang="ru-RU" dirty="0" smtClean="0"/>
              <a:t>не всегда работает так как должно).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-1" r="31598"/>
          <a:stretch/>
        </p:blipFill>
        <p:spPr>
          <a:xfrm>
            <a:off x="0" y="0"/>
            <a:ext cx="6714565" cy="329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9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13913" y="71717"/>
            <a:ext cx="4101353" cy="6786283"/>
          </a:xfrm>
        </p:spPr>
        <p:txBody>
          <a:bodyPr>
            <a:normAutofit/>
          </a:bodyPr>
          <a:lstStyle/>
          <a:p>
            <a:r>
              <a:rPr lang="ru-RU" dirty="0"/>
              <a:t>Если файлов довольно много, то можно фильтровать их по типу. </a:t>
            </a:r>
            <a:r>
              <a:rPr lang="ru-RU" dirty="0" smtClean="0"/>
              <a:t>Например, </a:t>
            </a:r>
            <a:r>
              <a:rPr lang="en-US" dirty="0" err="1"/>
              <a:t>filetype:pdf</a:t>
            </a:r>
            <a:r>
              <a:rPr lang="ru-RU" dirty="0"/>
              <a:t> </a:t>
            </a:r>
            <a:r>
              <a:rPr lang="ru-RU" dirty="0" smtClean="0"/>
              <a:t>(при </a:t>
            </a:r>
            <a:r>
              <a:rPr lang="ru-RU" dirty="0"/>
              <a:t>конкретном указании типа файлов, результат работы будет более корректный</a:t>
            </a:r>
            <a:r>
              <a:rPr lang="ru-RU" dirty="0" smtClean="0"/>
              <a:t>).</a:t>
            </a:r>
            <a:endParaRPr lang="ru-RU" dirty="0"/>
          </a:p>
          <a:p>
            <a:r>
              <a:rPr lang="ru-RU" dirty="0" smtClean="0"/>
              <a:t>Однако стоит заметить, что на локальные </a:t>
            </a:r>
            <a:r>
              <a:rPr lang="en-US" dirty="0" err="1" smtClean="0"/>
              <a:t>ip</a:t>
            </a:r>
            <a:r>
              <a:rPr lang="en-US" dirty="0" smtClean="0"/>
              <a:t>-</a:t>
            </a:r>
            <a:r>
              <a:rPr lang="ru-RU" dirty="0" smtClean="0"/>
              <a:t>адреса, а также на прямые </a:t>
            </a:r>
            <a:r>
              <a:rPr lang="en-US" dirty="0" err="1" smtClean="0"/>
              <a:t>ip</a:t>
            </a:r>
            <a:r>
              <a:rPr lang="ru-RU" dirty="0" smtClean="0"/>
              <a:t>-адреса данный способ работать не будет.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8840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92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294" y="2707060"/>
            <a:ext cx="11152094" cy="3980611"/>
          </a:xfrm>
        </p:spPr>
        <p:txBody>
          <a:bodyPr/>
          <a:lstStyle/>
          <a:p>
            <a:r>
              <a:rPr lang="ru-RU" dirty="0" smtClean="0"/>
              <a:t>В файле </a:t>
            </a:r>
            <a:r>
              <a:rPr lang="en-US" dirty="0" smtClean="0"/>
              <a:t>robots.txt</a:t>
            </a:r>
            <a:r>
              <a:rPr lang="ru-RU" dirty="0" smtClean="0"/>
              <a:t>, который довольно часто можно обнаружить в корне сайта, находятся правила для поисковых роботов, которые определяют поведение данного поискового робота. Это означает, что определенному поисковому роботу запрещается индексировать и выдавать информации о наличии такой страницы на сайте. Очень часто с помощью этого файла можно узнать, какие страницы администратор хочет сокрыть, какая система управления </a:t>
            </a:r>
            <a:r>
              <a:rPr lang="ru-RU" dirty="0" err="1" smtClean="0"/>
              <a:t>контентом</a:t>
            </a:r>
            <a:r>
              <a:rPr lang="ru-RU" dirty="0" smtClean="0"/>
              <a:t> установлена </a:t>
            </a:r>
            <a:r>
              <a:rPr lang="en-US" dirty="0" smtClean="0"/>
              <a:t>(CMS)</a:t>
            </a:r>
            <a:r>
              <a:rPr lang="ru-RU" dirty="0" smtClean="0"/>
              <a:t> и получить довольно много информации о сайте.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2541" y="0"/>
            <a:ext cx="7358428" cy="2510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30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37929" y="116540"/>
            <a:ext cx="3715871" cy="6382871"/>
          </a:xfrm>
        </p:spPr>
        <p:txBody>
          <a:bodyPr/>
          <a:lstStyle/>
          <a:p>
            <a:r>
              <a:rPr lang="ru-RU" dirty="0" smtClean="0"/>
              <a:t>Однако </a:t>
            </a:r>
            <a:r>
              <a:rPr lang="ru-RU" dirty="0" err="1" smtClean="0"/>
              <a:t>гугл</a:t>
            </a:r>
            <a:r>
              <a:rPr lang="ru-RU" dirty="0" smtClean="0"/>
              <a:t> робот не всегда действует по этим правилам и любит их нарушать, несмотря на прописанные правила.</a:t>
            </a:r>
          </a:p>
          <a:p>
            <a:r>
              <a:rPr lang="ru-RU" dirty="0" smtClean="0"/>
              <a:t>Обнаруженные страницы, в данном случае никакой пользы нам не принесут, однако в ряде случаев это может сыграть существенную роль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b="7988"/>
          <a:stretch/>
        </p:blipFill>
        <p:spPr>
          <a:xfrm>
            <a:off x="0" y="1"/>
            <a:ext cx="7505700" cy="391757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920728"/>
            <a:ext cx="7505700" cy="2937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73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Дальнейшие действия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После определения на чём базируется сайт (если он базируется на какой-то дефолтной </a:t>
            </a:r>
            <a:r>
              <a:rPr lang="en-US" dirty="0" smtClean="0"/>
              <a:t>CMS)</a:t>
            </a:r>
            <a:r>
              <a:rPr lang="ru-RU" dirty="0" smtClean="0"/>
              <a:t>, нужно попытаться узнать версию данной </a:t>
            </a:r>
            <a:r>
              <a:rPr lang="en-US" dirty="0" smtClean="0"/>
              <a:t>CMS</a:t>
            </a:r>
            <a:r>
              <a:rPr lang="ru-RU" dirty="0" smtClean="0"/>
              <a:t> и найти публичные уязвимости не требующие авторизации для данной версии, и если они будет найдены, то сайт уязвим и нужно пытаться поэксплуатировать уязвимости.</a:t>
            </a:r>
          </a:p>
          <a:p>
            <a:r>
              <a:rPr lang="ru-RU" dirty="0" smtClean="0"/>
              <a:t>Если же уязвимостей не нашлось, то следующий </a:t>
            </a:r>
            <a:r>
              <a:rPr lang="ru-RU" dirty="0"/>
              <a:t>ш</a:t>
            </a:r>
            <a:r>
              <a:rPr lang="ru-RU" dirty="0" smtClean="0"/>
              <a:t>аг - это обращение к сайту по его </a:t>
            </a:r>
            <a:r>
              <a:rPr lang="en-US" dirty="0" err="1" smtClean="0"/>
              <a:t>ip</a:t>
            </a:r>
            <a:r>
              <a:rPr lang="en-US" dirty="0" smtClean="0"/>
              <a:t>-</a:t>
            </a:r>
            <a:r>
              <a:rPr lang="ru-RU" dirty="0" err="1" smtClean="0"/>
              <a:t>адрессу</a:t>
            </a:r>
            <a:r>
              <a:rPr lang="ru-RU" dirty="0" smtClean="0"/>
              <a:t>, а не доменному имени (для того чтобы узнать </a:t>
            </a:r>
            <a:r>
              <a:rPr lang="en-US" dirty="0" err="1" smtClean="0"/>
              <a:t>ip</a:t>
            </a:r>
            <a:r>
              <a:rPr lang="ru-RU" dirty="0" smtClean="0"/>
              <a:t>, можно воспользоваться каким-нибудь </a:t>
            </a:r>
            <a:r>
              <a:rPr lang="en-US" dirty="0" err="1" smtClean="0"/>
              <a:t>dns</a:t>
            </a:r>
            <a:r>
              <a:rPr lang="en-US" dirty="0" smtClean="0"/>
              <a:t> lookup</a:t>
            </a:r>
            <a:r>
              <a:rPr lang="ru-RU" dirty="0" smtClean="0"/>
              <a:t>-</a:t>
            </a:r>
            <a:r>
              <a:rPr lang="ru-RU" dirty="0" err="1" smtClean="0"/>
              <a:t>онлайн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892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0844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0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98540" y="98611"/>
            <a:ext cx="3621742" cy="6544235"/>
          </a:xfrm>
        </p:spPr>
        <p:txBody>
          <a:bodyPr>
            <a:normAutofit/>
          </a:bodyPr>
          <a:lstStyle/>
          <a:p>
            <a:r>
              <a:rPr lang="ru-RU" dirty="0" smtClean="0"/>
              <a:t>Обратившись по </a:t>
            </a:r>
            <a:r>
              <a:rPr lang="en-US" dirty="0" err="1" smtClean="0"/>
              <a:t>ip</a:t>
            </a:r>
            <a:r>
              <a:rPr lang="en-US" dirty="0" smtClean="0"/>
              <a:t>-</a:t>
            </a:r>
            <a:r>
              <a:rPr lang="ru-RU" dirty="0" smtClean="0"/>
              <a:t>адресу, часто можно увидеть, ещё одну </a:t>
            </a:r>
            <a:r>
              <a:rPr lang="en-US" dirty="0" smtClean="0"/>
              <a:t>CMS</a:t>
            </a:r>
            <a:r>
              <a:rPr lang="ru-RU" dirty="0" smtClean="0"/>
              <a:t>-систему или что-нибудь поинтереснее.</a:t>
            </a:r>
          </a:p>
          <a:p>
            <a:r>
              <a:rPr lang="ru-RU" dirty="0" smtClean="0"/>
              <a:t>В нашем случае мы увидели, ещё одну </a:t>
            </a:r>
            <a:r>
              <a:rPr lang="en-US" dirty="0" smtClean="0"/>
              <a:t>CMS </a:t>
            </a:r>
            <a:r>
              <a:rPr lang="ru-RU" dirty="0" smtClean="0"/>
              <a:t>систему – </a:t>
            </a:r>
            <a:r>
              <a:rPr lang="en-US" dirty="0" err="1" smtClean="0"/>
              <a:t>Zpanel</a:t>
            </a:r>
            <a:r>
              <a:rPr lang="en-US" dirty="0" smtClean="0"/>
              <a:t> v10.0.2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smtClean="0"/>
              <a:t>для которой есть публичная уязвимость – </a:t>
            </a:r>
            <a:r>
              <a:rPr lang="en-US" dirty="0" smtClean="0"/>
              <a:t>RCE</a:t>
            </a:r>
            <a:r>
              <a:rPr lang="ru-RU" dirty="0" smtClean="0"/>
              <a:t>, но она требует авторизации.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956" r="31691"/>
          <a:stretch/>
        </p:blipFill>
        <p:spPr>
          <a:xfrm>
            <a:off x="71717" y="98611"/>
            <a:ext cx="8211671" cy="5276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62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Учётные данные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7459"/>
            <a:ext cx="10515600" cy="4769504"/>
          </a:xfrm>
        </p:spPr>
        <p:txBody>
          <a:bodyPr/>
          <a:lstStyle/>
          <a:p>
            <a:r>
              <a:rPr lang="ru-RU" dirty="0" smtClean="0"/>
              <a:t>Нахождение учётных записей – задача нетривиальная и решаться может абсолютно по-разному в каждом отдельно взятом случае, поэтому её мы рассматривать не будем. В данной задаче часто применяется СИ (Социальная Инженерия), например, к сотрудникам компании или к администратору сайта.</a:t>
            </a:r>
          </a:p>
          <a:p>
            <a:r>
              <a:rPr lang="ru-RU" dirty="0" smtClean="0"/>
              <a:t>Вариантов получения учётных данных тысячи, здесь всё зависит от вашей фантазии, смекалки, находчивости и удачи.</a:t>
            </a:r>
          </a:p>
          <a:p>
            <a:r>
              <a:rPr lang="ru-RU" dirty="0" smtClean="0"/>
              <a:t>Чаще всего может получиться так, что вы узнаете лишь </a:t>
            </a:r>
            <a:r>
              <a:rPr lang="en-US" dirty="0" smtClean="0"/>
              <a:t>username (login) </a:t>
            </a:r>
            <a:r>
              <a:rPr lang="ru-RU" dirty="0" smtClean="0"/>
              <a:t>пользователя, а пароль придётся либо угадывать, либо </a:t>
            </a:r>
            <a:r>
              <a:rPr lang="ru-RU" dirty="0" err="1" smtClean="0"/>
              <a:t>брутить</a:t>
            </a:r>
            <a:r>
              <a:rPr lang="ru-RU" dirty="0" smtClean="0"/>
              <a:t>, в обоих случаях это будет видно в сетевых логах.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273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Возможные векторы атак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основе нашего скромного анализа и полученных данных уже можно сгенерировать несколько векторов атак:</a:t>
            </a:r>
          </a:p>
          <a:p>
            <a:pPr lvl="1">
              <a:buNone/>
            </a:pPr>
            <a:r>
              <a:rPr lang="ru-RU" dirty="0" smtClean="0"/>
              <a:t>1) Получение логина валидных учётных данных (при помощи СИ или другими методами) с последующей эксплуатацией уязвимости для </a:t>
            </a:r>
            <a:r>
              <a:rPr lang="en-US" dirty="0" smtClean="0"/>
              <a:t>CMS</a:t>
            </a:r>
            <a:r>
              <a:rPr lang="ru-RU" dirty="0" smtClean="0"/>
              <a:t>.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2) </a:t>
            </a:r>
            <a:r>
              <a:rPr lang="ru-RU" dirty="0" err="1" smtClean="0"/>
              <a:t>Брутфорсинг</a:t>
            </a:r>
            <a:r>
              <a:rPr lang="ru-RU" dirty="0" smtClean="0"/>
              <a:t> папок и файлов сайта доступного по </a:t>
            </a:r>
            <a:r>
              <a:rPr lang="en-US" dirty="0" err="1" smtClean="0"/>
              <a:t>ip</a:t>
            </a:r>
            <a:r>
              <a:rPr lang="en-US" dirty="0" smtClean="0"/>
              <a:t>-</a:t>
            </a:r>
            <a:r>
              <a:rPr lang="ru-RU" dirty="0" err="1" smtClean="0"/>
              <a:t>адрессу</a:t>
            </a:r>
            <a:r>
              <a:rPr lang="ru-RU" dirty="0" smtClean="0"/>
              <a:t> с целью обнаружения каких-либо тестовых </a:t>
            </a:r>
            <a:r>
              <a:rPr lang="ru-RU" dirty="0" err="1" smtClean="0"/>
              <a:t>веб-приложений</a:t>
            </a:r>
            <a:r>
              <a:rPr lang="ru-RU" dirty="0" smtClean="0"/>
              <a:t> или веб-приложений для управления базой данных, почтой и другими сервисами с дальнейшим поиском в них уязвимостей.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991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дальше?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Второй вектор, сгенерированный нами ранее, довольно интересен и часто может быть успешным, однако для его осуществления нам необходимо владеть рядом инструментов, которые будут рассмотрены на следующей </a:t>
            </a:r>
            <a:r>
              <a:rPr lang="ru-RU" dirty="0"/>
              <a:t>л</a:t>
            </a:r>
            <a:r>
              <a:rPr lang="ru-RU" dirty="0" smtClean="0"/>
              <a:t>екции.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5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/>
              <a:t>Disclaimer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Вся информация в данной лекции представлена в обучающих целях и не несёт собой указания к действию. Все последствия применения полученных знаний лежат на том, кто их применял.</a:t>
            </a:r>
          </a:p>
          <a:p>
            <a:r>
              <a:rPr lang="ru-RU" dirty="0" smtClean="0"/>
              <a:t>272 УК РФ – Неправомерный доступ к компьютерной информации (до 4 лет лишения свободы)</a:t>
            </a:r>
          </a:p>
          <a:p>
            <a:r>
              <a:rPr lang="ru-RU" dirty="0" smtClean="0"/>
              <a:t>273 УК </a:t>
            </a:r>
            <a:r>
              <a:rPr lang="ru-RU" dirty="0"/>
              <a:t>РФ </a:t>
            </a:r>
            <a:r>
              <a:rPr lang="ru-RU" dirty="0" smtClean="0"/>
              <a:t>- Создание</a:t>
            </a:r>
            <a:r>
              <a:rPr lang="ru-RU" dirty="0"/>
              <a:t>, распространение или использование компьютерных программ либо иной компьютерной информации, заведомо предназначенных для несанкционированного уничтожения, блокирования, модификации, копирования компьютерной информации или нейтрализации средств защиты компьютерной </a:t>
            </a:r>
            <a:r>
              <a:rPr lang="ru-RU" dirty="0" smtClean="0"/>
              <a:t>информации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350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02473" y="2115548"/>
            <a:ext cx="11510556" cy="2047149"/>
          </a:xfrm>
        </p:spPr>
        <p:txBody>
          <a:bodyPr/>
          <a:lstStyle/>
          <a:p>
            <a:pPr algn="ctr"/>
            <a:r>
              <a:rPr lang="ru-RU" dirty="0" smtClean="0"/>
              <a:t>Вопросы, возражения, дополнения?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030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lecture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.txt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 grep “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WebApp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42728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Static Data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CSS/JS/…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PHP/Ruby/Python/JSP/…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Server: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Apache2/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nginx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/…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DB: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MySQL/Oracle/SQLite/…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Windows Server/Linux/…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17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lecture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.txt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 grep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“What we want?”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49673"/>
            <a:ext cx="10515600" cy="4012441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WEB-Shell –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команд на веб-сервере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Dump DB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слив базы данных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Shell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доступ к машине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Root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полный доступ к машине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94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SQLi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SQL </a:t>
            </a:r>
            <a:r>
              <a:rPr lang="en-US" dirty="0" smtClean="0"/>
              <a:t>injection – </a:t>
            </a:r>
            <a:r>
              <a:rPr lang="ru-RU" dirty="0" smtClean="0"/>
              <a:t>внедрение (встраивание) </a:t>
            </a:r>
            <a:r>
              <a:rPr lang="en-US" dirty="0" smtClean="0"/>
              <a:t>SQL </a:t>
            </a:r>
            <a:r>
              <a:rPr lang="ru-RU" dirty="0" smtClean="0"/>
              <a:t>кода с произвольным запросом к БД.</a:t>
            </a:r>
          </a:p>
          <a:p>
            <a:r>
              <a:rPr lang="ru-RU" dirty="0" smtClean="0"/>
              <a:t>Возможность данного внедрения появляется из-за недостаточной фильтрации входных данных.</a:t>
            </a:r>
          </a:p>
          <a:p>
            <a:r>
              <a:rPr lang="ru-RU" dirty="0" smtClean="0"/>
              <a:t>Чаще всего внедрение происходит через какой-либо параметр скрипта.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826" y="4599454"/>
            <a:ext cx="10244017" cy="1084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686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lecture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.txt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 grep “attack strategy”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</a:t>
            </a:r>
            <a:r>
              <a:rPr lang="ru-RU" dirty="0" smtClean="0"/>
              <a:t>Изучение структуры </a:t>
            </a:r>
            <a:r>
              <a:rPr lang="ru-RU" dirty="0" err="1" smtClean="0"/>
              <a:t>веб-приложения</a:t>
            </a:r>
            <a:r>
              <a:rPr lang="ru-RU" dirty="0" smtClean="0"/>
              <a:t> (сбор информации – пассивный, активный)</a:t>
            </a:r>
          </a:p>
          <a:p>
            <a:pPr marL="0" indent="0">
              <a:buNone/>
            </a:pPr>
            <a:r>
              <a:rPr lang="ru-RU" dirty="0" smtClean="0"/>
              <a:t>2. Поиск уязвимых мест (поиск известных уязвимостей, уязвимых компонентов)</a:t>
            </a:r>
          </a:p>
          <a:p>
            <a:pPr marL="0" indent="0">
              <a:buNone/>
            </a:pPr>
            <a:r>
              <a:rPr lang="ru-RU" dirty="0" smtClean="0"/>
              <a:t>3. Разработка векторов атаки</a:t>
            </a:r>
          </a:p>
          <a:p>
            <a:pPr marL="0" indent="0">
              <a:buNone/>
            </a:pPr>
            <a:r>
              <a:rPr lang="ru-RU" dirty="0" smtClean="0"/>
              <a:t>4. Реализация векторов (эксплуатация)</a:t>
            </a:r>
          </a:p>
          <a:p>
            <a:pPr marL="0" indent="0">
              <a:buNone/>
            </a:pPr>
            <a:r>
              <a:rPr lang="ru-RU" dirty="0" smtClean="0"/>
              <a:t>5. Пост-эксплуатация</a:t>
            </a:r>
          </a:p>
        </p:txBody>
      </p:sp>
    </p:spTree>
    <p:extLst>
      <p:ext uri="{BB962C8B-B14F-4D97-AF65-F5344CB8AC3E}">
        <p14:creationId xmlns:p14="http://schemas.microsoft.com/office/powerpoint/2010/main" val="270381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 </a:t>
            </a:r>
            <a:r>
              <a:rPr lang="en-US" dirty="0" smtClean="0"/>
              <a:t>lecture</a:t>
            </a:r>
            <a:r>
              <a:rPr lang="ru-RU" dirty="0" smtClean="0"/>
              <a:t>2</a:t>
            </a:r>
            <a:r>
              <a:rPr lang="en-US" dirty="0" smtClean="0"/>
              <a:t>.txt </a:t>
            </a:r>
            <a:r>
              <a:rPr lang="en-US" dirty="0" smtClean="0"/>
              <a:t>| grep “Examples”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Итак, перейдём к примерам. Вы можете повторять за теми действиями, которые указаны в лекции для лучшего усвоения материала.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13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Первоначальные действия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анализе веб-приложения первоначально нужно понять, как оно устроено, то есть попытаться сделать для себя некую карту сайта и понять по какому принципу он функционирует. Определить основные задачи </a:t>
            </a:r>
            <a:r>
              <a:rPr lang="ru-RU" dirty="0" err="1" smtClean="0"/>
              <a:t>веб-приложения</a:t>
            </a:r>
            <a:r>
              <a:rPr lang="ru-RU" dirty="0" smtClean="0"/>
              <a:t>, исходя из того, для чего оно предназначено, а также произвести базовый сбор информации о сайте.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382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38570" y="0"/>
            <a:ext cx="4753429" cy="68580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Гугл может помочь в определении некоторых моментов, касательно содержимого сайта, например, если использовать такой фильтр как </a:t>
            </a:r>
            <a:r>
              <a:rPr lang="en-US" dirty="0" err="1" smtClean="0"/>
              <a:t>site:domain_name</a:t>
            </a:r>
            <a:r>
              <a:rPr lang="en-US" dirty="0" smtClean="0"/>
              <a:t>, </a:t>
            </a:r>
            <a:r>
              <a:rPr lang="ru-RU" dirty="0" smtClean="0"/>
              <a:t>можно получить почти все страницы сайта, на которые возможно попасть, т.к. </a:t>
            </a:r>
            <a:r>
              <a:rPr lang="ru-RU" dirty="0" err="1" smtClean="0"/>
              <a:t>гугл</a:t>
            </a:r>
            <a:r>
              <a:rPr lang="ru-RU" dirty="0" smtClean="0"/>
              <a:t> покажет все странички, на которые были осуществлены удачные обращения.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4385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33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6522</TotalTime>
  <Words>917</Words>
  <Application>Microsoft Office PowerPoint</Application>
  <PresentationFormat>Широкоэкранный</PresentationFormat>
  <Paragraphs>59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 Theme</vt:lpstr>
      <vt:lpstr>Лекция 2</vt:lpstr>
      <vt:lpstr>Disclaimer</vt:lpstr>
      <vt:lpstr>cat lecture2.txt | grep “WebApp Struct”</vt:lpstr>
      <vt:lpstr>cat lecture2.txt | grep “What we want?”</vt:lpstr>
      <vt:lpstr>SQLi</vt:lpstr>
      <vt:lpstr>cat lecture2.txt | grep “attack strategy”</vt:lpstr>
      <vt:lpstr>cat lecture2.txt | grep “Examples”</vt:lpstr>
      <vt:lpstr>Первоначальные действия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Дальнейшие действия</vt:lpstr>
      <vt:lpstr>Презентация PowerPoint</vt:lpstr>
      <vt:lpstr>Презентация PowerPoint</vt:lpstr>
      <vt:lpstr>Учётные данные</vt:lpstr>
      <vt:lpstr>Возможные векторы атак</vt:lpstr>
      <vt:lpstr>Что дальше?</vt:lpstr>
      <vt:lpstr>Вопросы, возражения, дополнения?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2</dc:title>
  <dc:creator>revervand</dc:creator>
  <cp:lastModifiedBy>anon</cp:lastModifiedBy>
  <cp:revision>53</cp:revision>
  <dcterms:created xsi:type="dcterms:W3CDTF">2017-07-30T19:56:54Z</dcterms:created>
  <dcterms:modified xsi:type="dcterms:W3CDTF">2018-03-01T08:15:12Z</dcterms:modified>
</cp:coreProperties>
</file>