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8" r:id="rId3"/>
    <p:sldId id="259" r:id="rId4"/>
    <p:sldId id="260" r:id="rId5"/>
    <p:sldId id="261" r:id="rId6"/>
    <p:sldId id="262" r:id="rId7"/>
    <p:sldId id="265" r:id="rId8"/>
    <p:sldId id="266" r:id="rId9"/>
    <p:sldId id="269" r:id="rId10"/>
    <p:sldId id="270" r:id="rId11"/>
    <p:sldId id="263" r:id="rId12"/>
    <p:sldId id="264" r:id="rId13"/>
    <p:sldId id="267" r:id="rId14"/>
    <p:sldId id="268" r:id="rId15"/>
    <p:sldId id="272" r:id="rId16"/>
    <p:sldId id="273" r:id="rId17"/>
    <p:sldId id="271" r:id="rId18"/>
    <p:sldId id="275" r:id="rId19"/>
    <p:sldId id="274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73FBB8-B583-477B-A89F-532C315CDF75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2050D3-7FD8-494A-8918-BBAA81B657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476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050D3-7FD8-494A-8918-BBAA81B65796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38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0463-75A8-47A2-9F0D-B22CAC3FD3A0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54C33-035F-48DB-BEAB-AF11761EFF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327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0463-75A8-47A2-9F0D-B22CAC3FD3A0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54C33-035F-48DB-BEAB-AF11761EFF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7449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0463-75A8-47A2-9F0D-B22CAC3FD3A0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54C33-035F-48DB-BEAB-AF11761EFF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1637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0463-75A8-47A2-9F0D-B22CAC3FD3A0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54C33-035F-48DB-BEAB-AF11761EFF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925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0463-75A8-47A2-9F0D-B22CAC3FD3A0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54C33-035F-48DB-BEAB-AF11761EFF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9106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0463-75A8-47A2-9F0D-B22CAC3FD3A0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54C33-035F-48DB-BEAB-AF11761EFF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94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0463-75A8-47A2-9F0D-B22CAC3FD3A0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54C33-035F-48DB-BEAB-AF11761EFF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6808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0463-75A8-47A2-9F0D-B22CAC3FD3A0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54C33-035F-48DB-BEAB-AF11761EFF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8876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0463-75A8-47A2-9F0D-B22CAC3FD3A0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54C33-035F-48DB-BEAB-AF11761EFF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6943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0463-75A8-47A2-9F0D-B22CAC3FD3A0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54C33-035F-48DB-BEAB-AF11761EFF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23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0463-75A8-47A2-9F0D-B22CAC3FD3A0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54C33-035F-48DB-BEAB-AF11761EFF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721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70463-75A8-47A2-9F0D-B22CAC3FD3A0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54C33-035F-48DB-BEAB-AF11761EFF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45643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Reverse_engineering" TargetMode="External"/><Relationship Id="rId2" Type="http://schemas.openxmlformats.org/officeDocument/2006/relationships/hyperlink" Target="https://www.owasp.org/index.php/Top_10_2017-Top_1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user/h4ckerdom/playlists" TargetMode="External"/><Relationship Id="rId5" Type="http://schemas.openxmlformats.org/officeDocument/2006/relationships/hyperlink" Target="http://kmb.ufoctf.ru/index.html" TargetMode="External"/><Relationship Id="rId4" Type="http://schemas.openxmlformats.org/officeDocument/2006/relationships/hyperlink" Target="http://countersite.org/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6913" y="339634"/>
            <a:ext cx="9144000" cy="1358945"/>
          </a:xfrm>
        </p:spPr>
        <p:txBody>
          <a:bodyPr/>
          <a:lstStyle/>
          <a:p>
            <a:r>
              <a:rPr lang="ru-RU" dirty="0" smtClean="0"/>
              <a:t>Лекция 1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6913" y="3088233"/>
            <a:ext cx="9144000" cy="1655762"/>
          </a:xfrm>
        </p:spPr>
        <p:txBody>
          <a:bodyPr>
            <a:normAutofit/>
          </a:bodyPr>
          <a:lstStyle/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практической информационной безопасности</a:t>
            </a:r>
          </a:p>
        </p:txBody>
      </p:sp>
    </p:spTree>
    <p:extLst>
      <p:ext uri="{BB962C8B-B14F-4D97-AF65-F5344CB8AC3E}">
        <p14:creationId xmlns:p14="http://schemas.microsoft.com/office/powerpoint/2010/main" val="258329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 lecture1.txt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“forensics”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сё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касается расследования преступлений проводится МВД, ФСБ и специальным отделом К в ФСБ, чаще всего при помощи крупных компаний, на которых были проведены атаки, или просто кампаний-помощников в расследование например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национально-ориентированных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атак.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 например часто МВД и ФСБ сотрудничают с Лабораторией Касперского или 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Group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-IB для нахождения преступников.</a:t>
            </a:r>
          </a:p>
        </p:txBody>
      </p:sp>
    </p:spTree>
    <p:extLst>
      <p:ext uri="{BB962C8B-B14F-4D97-AF65-F5344CB8AC3E}">
        <p14:creationId xmlns:p14="http://schemas.microsoft.com/office/powerpoint/2010/main" val="412350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lecture1.txt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“Web”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уязвимостей веб приложений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самых крупных отраслей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ИБ это анализ веб приложений. Под данным термином понимаются различные виды анализа.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Вообще существует три базовых метода анализа любой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White box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Grey box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Black box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86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 lecture1.txt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|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grep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Web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vulnerability”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OWASP TOP 10: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Injection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Broken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Authentication and Session Management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Cross-Site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Scripting (XSS)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Broken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Access Control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Security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Misconfiguration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Sensitive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Exposure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Insufficient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Attack Protection (NEW)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Cross-Site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 Forgery (CSRF)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Components with Known Vulnerabilities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Underprotected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APIs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14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 lecture1.txt |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“reverse”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некоторого готового устройства или программы, а также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на него с целью понять принцип его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Охват задач у данного направления довольно большой, от обычных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десктопных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приложений до крипто-библиотек и редакторов документов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в этой сфере отдельным особняком стоит вирусная аналитики и вирусология. Но это очень большая отдельная тема.</a:t>
            </a:r>
          </a:p>
        </p:txBody>
      </p:sp>
    </p:spTree>
    <p:extLst>
      <p:ext uri="{BB962C8B-B14F-4D97-AF65-F5344CB8AC3E}">
        <p14:creationId xmlns:p14="http://schemas.microsoft.com/office/powerpoint/2010/main" val="389437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 lecture1.txt |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grep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“reverse embedded software”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страиваемые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 чаще всего используются для управления какими либо системами без вмешательства человека.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 есть во всей автоматике которая нас с вами окружает присутствуют прошивки, которые зачастую являются встраиваемыми ОС реального времени.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Критически объекты инфраструктур управляются с помощью контроллеров на которых установлены встраиваемые ОС, и если скомпрометировать один из таких контроллеров то последствия могут быть очень критичны.</a:t>
            </a:r>
          </a:p>
        </p:txBody>
      </p:sp>
    </p:spTree>
    <p:extLst>
      <p:ext uri="{BB962C8B-B14F-4D97-AF65-F5344CB8AC3E}">
        <p14:creationId xmlns:p14="http://schemas.microsoft.com/office/powerpoint/2010/main" val="230632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1148" y="0"/>
            <a:ext cx="10515600" cy="1325563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basic_knowledge.txt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1138" y="1238477"/>
            <a:ext cx="10675619" cy="375902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Основы информатики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Основы работы с командной строкой в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Linux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Основы программирования на любом скриптовом и компилируемом языке ( желательно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Python + C/C++ )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Логическое мышление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Понимание взаимодействия различных механизмов между собой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быстро находить необходимую информацию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у вас есть проблемы с основами программирования на языке приведённых выше, то рекомендую пока есть время в начале семестра пройти небольшие но очень полезные курсы по программированию, по ссылкам ниже: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Python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			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C++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2" name="Picture 4" descr="http://qrcoder.ru/code/?https%3A%2F%2Fstepik.org%2Fcourse%2F%25D0%259F%25D1%2580%25D0%25BE%25D0%25B3%25D1%2580%25D0%25B0%25D0%25BC%25D0%25BC%25D0%25B8%25D1%2580%25D0%25BE%25D0%25B2%25D0%25B0%25D0%25BD%25D0%25B8%25D0%25B5-%25D0%25BD%25D0%25B0-Python-67%2Fsyllabus&amp;4&amp;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138" y="4997497"/>
            <a:ext cx="1785257" cy="1785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qrcoder.ru/code/?https%3A%2F%2Fstepik.org%2Fcourse%2F%25D0%2592%25D0%25B2%25D0%25B5%25D0%25B4%25D0%25B5%25D0%25BD%25D0%25B8%25D0%25B5-%25D0%25B2-%25D0%25BF%25D1%2580%25D0%25BE%25D0%25B3%25D1%2580%25D0%25B0%25D0%25BC%25D0%25BC%25D0%25B8%25D1%2580%25D0%25BE%25D0%25B2%25D0%25B0%25D0%25BD%25D0%25B8%25D0%25B5-%28C%2B%2B%29-363%2Fsyllabus&amp;4&amp;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086" y="4997497"/>
            <a:ext cx="1764708" cy="1764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705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 basic_hardware.txt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Более-менее мощный ноутбук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компьютер: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4Gb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ОЗУ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500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Gb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HDD (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128 Gb+ SSD )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CPU: Core i3+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коротко, то ваш ноутбук/компьютер должен тянуть хотя бы одну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линуксовую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виртуалку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софтом( можно собрать самому или использовать готовые дистрибутивы по типу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Kali Linux, Parrot OS,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BackTrack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49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 lecture1.txt | </a:t>
            </a:r>
            <a:r>
              <a:rPr lang="en-US" dirty="0" err="1" smtClean="0"/>
              <a:t>grep</a:t>
            </a:r>
            <a:r>
              <a:rPr lang="en-US" dirty="0" smtClean="0"/>
              <a:t> “links”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Useful links: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www.owasp.org/index.php/Top_10_2017-Top_10</a:t>
            </a:r>
            <a:endParaRPr lang="en-US" dirty="0" smtClean="0"/>
          </a:p>
          <a:p>
            <a:pPr marL="0" indent="0">
              <a:buNone/>
            </a:pPr>
            <a:r>
              <a:rPr lang="en-US" u="sng" dirty="0">
                <a:solidFill>
                  <a:srgbClr val="0070C0"/>
                </a:solidFill>
                <a:hlinkClick r:id="rId3"/>
              </a:rPr>
              <a:t>https://</a:t>
            </a:r>
            <a:r>
              <a:rPr lang="en-US" u="sng" dirty="0" smtClean="0">
                <a:solidFill>
                  <a:srgbClr val="0070C0"/>
                </a:solidFill>
                <a:hlinkClick r:id="rId3"/>
              </a:rPr>
              <a:t>en.wikipedia.org/wiki/Reverse_engineering</a:t>
            </a:r>
            <a:endParaRPr lang="ru-RU" u="sng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u="sng" dirty="0">
                <a:solidFill>
                  <a:srgbClr val="0070C0"/>
                </a:solidFill>
                <a:hlinkClick r:id="rId4"/>
              </a:rPr>
              <a:t>http://countersite.org</a:t>
            </a:r>
            <a:r>
              <a:rPr lang="en-US" u="sng" dirty="0" smtClean="0">
                <a:solidFill>
                  <a:srgbClr val="0070C0"/>
                </a:solidFill>
                <a:hlinkClick r:id="rId4"/>
              </a:rPr>
              <a:t>/</a:t>
            </a:r>
            <a:endParaRPr lang="en-US" u="sng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u="sng" dirty="0">
                <a:solidFill>
                  <a:srgbClr val="0070C0"/>
                </a:solidFill>
                <a:hlinkClick r:id="rId5"/>
              </a:rPr>
              <a:t>http://</a:t>
            </a:r>
            <a:r>
              <a:rPr lang="en-US" u="sng" dirty="0" smtClean="0">
                <a:solidFill>
                  <a:srgbClr val="0070C0"/>
                </a:solidFill>
                <a:hlinkClick r:id="rId5"/>
              </a:rPr>
              <a:t>kmb.ufoctf.ru/index.html</a:t>
            </a:r>
            <a:endParaRPr lang="en-US" u="sng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u="sng" dirty="0">
                <a:solidFill>
                  <a:srgbClr val="0070C0"/>
                </a:solidFill>
                <a:hlinkClick r:id="rId6"/>
              </a:rPr>
              <a:t>https://</a:t>
            </a:r>
            <a:r>
              <a:rPr lang="en-US" u="sng" dirty="0" smtClean="0">
                <a:solidFill>
                  <a:srgbClr val="0070C0"/>
                </a:solidFill>
                <a:hlinkClick r:id="rId6"/>
              </a:rPr>
              <a:t>www.youtube.com/user/h4ckerdom/playlists</a:t>
            </a:r>
            <a:endParaRPr lang="en-US" u="sng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u="sng" dirty="0">
                <a:solidFill>
                  <a:srgbClr val="0070C0"/>
                </a:solidFill>
              </a:rPr>
              <a:t>https://www.root-me.org/</a:t>
            </a:r>
            <a:endParaRPr lang="ru-RU" u="sng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88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SOFT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6057" y="1690688"/>
            <a:ext cx="10787743" cy="4774883"/>
          </a:xfrm>
        </p:spPr>
        <p:txBody>
          <a:bodyPr/>
          <a:lstStyle/>
          <a:p>
            <a:r>
              <a:rPr lang="en-US" dirty="0" smtClean="0"/>
              <a:t>Virtual Box </a:t>
            </a:r>
            <a:r>
              <a:rPr lang="ru-RU" dirty="0" smtClean="0"/>
              <a:t>с </a:t>
            </a:r>
            <a:r>
              <a:rPr lang="en-US" dirty="0" smtClean="0"/>
              <a:t>Kali Linux</a:t>
            </a:r>
            <a:r>
              <a:rPr lang="ru-RU" dirty="0"/>
              <a:t> </a:t>
            </a:r>
            <a:r>
              <a:rPr lang="ru-RU" dirty="0" smtClean="0"/>
              <a:t>(можно и </a:t>
            </a:r>
            <a:r>
              <a:rPr lang="en-US" dirty="0" smtClean="0"/>
              <a:t>Ubuntu, </a:t>
            </a:r>
            <a:r>
              <a:rPr lang="ru-RU" dirty="0" smtClean="0"/>
              <a:t>но многие инструменты придётся устанавливать самостоятельно)</a:t>
            </a:r>
          </a:p>
          <a:p>
            <a:r>
              <a:rPr lang="ru-RU" dirty="0" smtClean="0"/>
              <a:t>Любой </a:t>
            </a:r>
            <a:r>
              <a:rPr lang="en-US" dirty="0" smtClean="0"/>
              <a:t>Hex-editor</a:t>
            </a:r>
            <a:r>
              <a:rPr lang="ru-RU" dirty="0" smtClean="0"/>
              <a:t> (шестнадцатеричный редактор)</a:t>
            </a:r>
          </a:p>
          <a:p>
            <a:r>
              <a:rPr lang="en-US" dirty="0" smtClean="0"/>
              <a:t>IDA Pro (</a:t>
            </a:r>
            <a:r>
              <a:rPr lang="ru-RU" dirty="0" smtClean="0"/>
              <a:t>любая версия, на личном компьютере можете использовать и не бесплатную)</a:t>
            </a:r>
          </a:p>
          <a:p>
            <a:r>
              <a:rPr lang="en-US" dirty="0" smtClean="0"/>
              <a:t>Python 2.7</a:t>
            </a:r>
            <a:endParaRPr lang="ru-RU" dirty="0"/>
          </a:p>
          <a:p>
            <a:r>
              <a:rPr lang="ru-RU" dirty="0" smtClean="0"/>
              <a:t>Если компьютер </a:t>
            </a:r>
            <a:r>
              <a:rPr lang="en-US" dirty="0" smtClean="0"/>
              <a:t>“</a:t>
            </a:r>
            <a:r>
              <a:rPr lang="ru-RU" dirty="0" smtClean="0"/>
              <a:t>слабенький</a:t>
            </a:r>
            <a:r>
              <a:rPr lang="en-US" dirty="0" smtClean="0"/>
              <a:t>”</a:t>
            </a:r>
            <a:r>
              <a:rPr lang="ru-RU" dirty="0" smtClean="0"/>
              <a:t>, то вместо </a:t>
            </a:r>
            <a:r>
              <a:rPr lang="en-US" dirty="0" smtClean="0"/>
              <a:t>Virtual</a:t>
            </a:r>
            <a:r>
              <a:rPr lang="ru-RU" dirty="0" smtClean="0"/>
              <a:t> </a:t>
            </a:r>
            <a:r>
              <a:rPr lang="en-US" dirty="0" smtClean="0"/>
              <a:t>Box </a:t>
            </a:r>
            <a:r>
              <a:rPr lang="ru-RU" dirty="0" smtClean="0"/>
              <a:t>можно использовать </a:t>
            </a:r>
            <a:r>
              <a:rPr lang="ru-RU" dirty="0" err="1" smtClean="0"/>
              <a:t>флешку</a:t>
            </a:r>
            <a:r>
              <a:rPr lang="ru-RU" dirty="0" smtClean="0"/>
              <a:t> с образом </a:t>
            </a:r>
            <a:r>
              <a:rPr lang="en-US" dirty="0" smtClean="0"/>
              <a:t>Kali Linux </a:t>
            </a:r>
            <a:r>
              <a:rPr lang="ru-RU" dirty="0" smtClean="0"/>
              <a:t>и загружаться с неё.</a:t>
            </a:r>
          </a:p>
        </p:txBody>
      </p:sp>
    </p:spTree>
    <p:extLst>
      <p:ext uri="{BB962C8B-B14F-4D97-AF65-F5344CB8AC3E}">
        <p14:creationId xmlns:p14="http://schemas.microsoft.com/office/powerpoint/2010/main" val="28728062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2473" y="2115548"/>
            <a:ext cx="11510556" cy="2047149"/>
          </a:xfrm>
        </p:spPr>
        <p:txBody>
          <a:bodyPr/>
          <a:lstStyle/>
          <a:p>
            <a:pPr algn="ctr"/>
            <a:r>
              <a:rPr lang="ru-RU" dirty="0" smtClean="0"/>
              <a:t>Вопросы, возражения, дополнения?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857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Tree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курса: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 лекций, 6 практик, 4 лабораторные работы.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Посещение лекции  +1 балл, ответы на лекции +1 балл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Практика: 3 задачи, решение 1 задачи = +1 балл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Лабораторная работа: от 1 до 6 баллов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269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ls lectures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1554" y="1480457"/>
            <a:ext cx="10892246" cy="512445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Основные направления практической информационной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безопасности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Безопасность веб-приложений. Основы.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Безопасность веб-приложений. Обзор основных инструментов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Безопасность веб-приложений. Популярные уязвимости и распространённые кейсы.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Безопасность веб-приложений. Современные методы атак на веб-приложения.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Исследование безопасности приложений. Основы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 безопасности приложений.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Обзор инструментов.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Исследование безопасности приложений. Дизассемблирование.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Исследование безопасности приложений. Анализ механизмов защиты от копирования.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 безопасности приложений. Типовые уязвимости и 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эксплуатация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8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practice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1223" y="1454332"/>
            <a:ext cx="10822577" cy="45284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Безопасность веб-приложений.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Ручной базовый анализ.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Безопасность веб-приложений.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Автоматизированный анализ.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Безопасность веб-приложений. Эксплуатация уязвимостей.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 безопасности приложений.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Основы исследования исполняемых файлов.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 безопасности приложений.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алгоритмов защиты ПО от копирования.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 безопасности приложений.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Базовые бинарные уязвимости.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67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6280" y="228917"/>
            <a:ext cx="10515600" cy="1325563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labs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051" y="1728652"/>
            <a:ext cx="11730444" cy="5129348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безопасности веб-приложений созданных с помощью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CMS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платформ.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безопасности веб-приложений. Методы обхода аутентификации.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безопасности приложений. Безопасность механизмов защиты ПО от копирования.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безопасности приложений. Базовые бинарные уязвимости.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66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lecture1.txt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Итак давайте разберёмся какие основные области у нас есть: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Анализ уязвимостей веб приложений.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Анализ уязвимостей криптосистем и алгоритмов.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Анализ уязвимостей ОС.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Анализ уязвимостей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десктопных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приложений.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Анализ уязвимостей встраиваемого ПО.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Пентест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Расследование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кибер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-преступлений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75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 lecture1.txt |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“Crypto”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7383" y="1515291"/>
            <a:ext cx="11486606" cy="4911635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Очень узко направленная область, которая очень часто используется спец. службами или математиками-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криптографами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пытаются ломать алгоритмы математически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рассматривать практику в плане хакерских атак, то тут всё довольно тривиально, иногда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Пентесте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может потребоваться умение анализировать безопасность криптосистем, то есть должно быть выработано понимание какую системы можно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взломать,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какую нет.</a:t>
            </a:r>
          </a:p>
        </p:txBody>
      </p:sp>
      <p:pic>
        <p:nvPicPr>
          <p:cNvPr id="1028" name="Picture 4" descr="Image result for cryptograph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354" y="2685017"/>
            <a:ext cx="7213330" cy="1826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100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 lecture1.txt |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“OS”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рассмотрение данной тематики стоит понимать, что в этой области атаки чаще всего идут на ядро операционной системы.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Вектора бывают различны, и в отличии от веб-уязвимостей здесь всё гораздо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сложнее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Стоит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отметить, что ОС бывают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разные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Десктопные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Серверные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Встраиваемые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вободно распространяемые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Коммерческие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зависимости от этих параметров безопасность будет разная.</a:t>
            </a:r>
          </a:p>
        </p:txBody>
      </p:sp>
    </p:spTree>
    <p:extLst>
      <p:ext uri="{BB962C8B-B14F-4D97-AF65-F5344CB8AC3E}">
        <p14:creationId xmlns:p14="http://schemas.microsoft.com/office/powerpoint/2010/main" val="316029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 lecture1.txt |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grep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pentest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Пентест - по сути является полноценным анализом сети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возможные векторы проникновения и компрометации.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деле же является одой из самых популярных услуг, которые заказывают у ИБ компаний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Нельзя относится к пентесту как к ломанию только веб-сервера и нахождения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SQLi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RCE.</a:t>
            </a:r>
          </a:p>
        </p:txBody>
      </p:sp>
    </p:spTree>
    <p:extLst>
      <p:ext uri="{BB962C8B-B14F-4D97-AF65-F5344CB8AC3E}">
        <p14:creationId xmlns:p14="http://schemas.microsoft.com/office/powerpoint/2010/main" val="325050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2880</TotalTime>
  <Words>977</Words>
  <Application>Microsoft Office PowerPoint</Application>
  <PresentationFormat>Широкоэкранный</PresentationFormat>
  <Paragraphs>129</Paragraphs>
  <Slides>19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Office Theme</vt:lpstr>
      <vt:lpstr>Лекция 1</vt:lpstr>
      <vt:lpstr>Tree</vt:lpstr>
      <vt:lpstr>ls lectures</vt:lpstr>
      <vt:lpstr>ls practice</vt:lpstr>
      <vt:lpstr>ls labs</vt:lpstr>
      <vt:lpstr>cat lecture1.txt</vt:lpstr>
      <vt:lpstr>cat lecture1.txt | grep “Crypto”</vt:lpstr>
      <vt:lpstr>cat lecture1.txt | grep “OS”</vt:lpstr>
      <vt:lpstr>cat lecture1.txt | grep “pentest”</vt:lpstr>
      <vt:lpstr>cat lecture1.txt | grep “forensics”</vt:lpstr>
      <vt:lpstr>cat lecture1.txt | grep “Web”</vt:lpstr>
      <vt:lpstr>cat lecture1.txt | grep “Web vulnerability”</vt:lpstr>
      <vt:lpstr>cat lecture1.txt | grep “reverse”</vt:lpstr>
      <vt:lpstr>cat lecture1.txt | grep “reverse embedded software”</vt:lpstr>
      <vt:lpstr>cat basic_knowledge.txt</vt:lpstr>
      <vt:lpstr>cat basic_hardware.txt</vt:lpstr>
      <vt:lpstr>cat lecture1.txt | grep “links”</vt:lpstr>
      <vt:lpstr>SOFT</vt:lpstr>
      <vt:lpstr>Вопросы, возражения, дополнения?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</dc:title>
  <dc:creator>revervand</dc:creator>
  <cp:lastModifiedBy>anon</cp:lastModifiedBy>
  <cp:revision>24</cp:revision>
  <dcterms:created xsi:type="dcterms:W3CDTF">2017-07-09T17:39:59Z</dcterms:created>
  <dcterms:modified xsi:type="dcterms:W3CDTF">2018-02-15T08:34:09Z</dcterms:modified>
</cp:coreProperties>
</file>