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81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40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64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5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67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44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42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7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93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03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0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1DDC-486B-4AB9-A9B9-7ABB9E193A7D}" type="datetimeFigureOut">
              <a:rPr lang="ru-RU" smtClean="0"/>
              <a:t>19.04.2018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A966D-73F2-4E70-93EC-9D945E70CC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541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102" y="2681197"/>
            <a:ext cx="10772503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Лекция 8. Обратная разработка. Основы исполнения программ и ассемблера.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88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743" y="69033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Некоторые команды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343" y="1471749"/>
            <a:ext cx="11582400" cy="506838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eax</a:t>
            </a:r>
            <a:r>
              <a:rPr lang="en-US" dirty="0" smtClean="0"/>
              <a:t>, 123 ; </a:t>
            </a:r>
            <a:r>
              <a:rPr lang="ru-RU" dirty="0" smtClean="0"/>
              <a:t>поместить значение 123 в регистр </a:t>
            </a:r>
            <a:r>
              <a:rPr lang="en-US" dirty="0" err="1" smtClean="0"/>
              <a:t>eax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 </a:t>
            </a:r>
            <a:r>
              <a:rPr lang="en-US" dirty="0" err="1" smtClean="0"/>
              <a:t>eax</a:t>
            </a:r>
            <a:r>
              <a:rPr lang="en-US" dirty="0" smtClean="0"/>
              <a:t>, 321 ; </a:t>
            </a:r>
            <a:r>
              <a:rPr lang="ru-RU" dirty="0" smtClean="0"/>
              <a:t>прибавить к значению в регистре </a:t>
            </a:r>
            <a:r>
              <a:rPr lang="en-US" dirty="0" err="1" smtClean="0"/>
              <a:t>eax</a:t>
            </a:r>
            <a:r>
              <a:rPr lang="en-US" dirty="0" smtClean="0"/>
              <a:t> </a:t>
            </a:r>
            <a:r>
              <a:rPr lang="ru-RU" dirty="0" smtClean="0"/>
              <a:t>число 321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 </a:t>
            </a:r>
            <a:r>
              <a:rPr lang="en-US" dirty="0" err="1" smtClean="0"/>
              <a:t>eax</a:t>
            </a:r>
            <a:r>
              <a:rPr lang="en-US" dirty="0" smtClean="0"/>
              <a:t>, 321</a:t>
            </a:r>
            <a:r>
              <a:rPr lang="ru-RU" dirty="0" smtClean="0"/>
              <a:t> ; отнять от значения в регистре </a:t>
            </a:r>
            <a:r>
              <a:rPr lang="en-US" dirty="0" err="1" smtClean="0"/>
              <a:t>eax</a:t>
            </a:r>
            <a:r>
              <a:rPr lang="en-US" dirty="0" smtClean="0"/>
              <a:t> </a:t>
            </a:r>
            <a:r>
              <a:rPr lang="ru-RU" dirty="0" smtClean="0"/>
              <a:t>число 321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j</a:t>
            </a:r>
            <a:r>
              <a:rPr lang="en-US" dirty="0" err="1" smtClean="0"/>
              <a:t>mp</a:t>
            </a:r>
            <a:r>
              <a:rPr lang="en-US" dirty="0" smtClean="0"/>
              <a:t> </a:t>
            </a:r>
            <a:r>
              <a:rPr lang="en-US" dirty="0" err="1" smtClean="0"/>
              <a:t>loc_deadbeef</a:t>
            </a:r>
            <a:r>
              <a:rPr lang="ru-RU" dirty="0" smtClean="0"/>
              <a:t> ; безусловный переход на именованную метку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push </a:t>
            </a:r>
            <a:r>
              <a:rPr lang="en-US" dirty="0" err="1" smtClean="0"/>
              <a:t>eax</a:t>
            </a:r>
            <a:r>
              <a:rPr lang="ru-RU" dirty="0" smtClean="0"/>
              <a:t> ; положить значение регистра </a:t>
            </a:r>
            <a:r>
              <a:rPr lang="en-US" dirty="0" err="1" smtClean="0"/>
              <a:t>eax</a:t>
            </a:r>
            <a:r>
              <a:rPr lang="en-US" dirty="0" smtClean="0"/>
              <a:t> </a:t>
            </a:r>
            <a:r>
              <a:rPr lang="ru-RU" dirty="0" smtClean="0"/>
              <a:t>на стек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pop </a:t>
            </a:r>
            <a:r>
              <a:rPr lang="en-US" dirty="0" err="1" smtClean="0"/>
              <a:t>eax</a:t>
            </a:r>
            <a:r>
              <a:rPr lang="ru-RU" dirty="0" smtClean="0"/>
              <a:t> ; получить значение с вершины стека и поместить в регистр </a:t>
            </a:r>
            <a:r>
              <a:rPr lang="en-US" dirty="0" err="1" smtClean="0"/>
              <a:t>eax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call </a:t>
            </a:r>
            <a:r>
              <a:rPr lang="en-US" dirty="0" err="1" smtClean="0"/>
              <a:t>strcmp</a:t>
            </a:r>
            <a:r>
              <a:rPr lang="en-US" dirty="0" smtClean="0"/>
              <a:t> ; </a:t>
            </a:r>
            <a:r>
              <a:rPr lang="ru-RU" dirty="0" smtClean="0"/>
              <a:t>вызвать функцию </a:t>
            </a:r>
            <a:r>
              <a:rPr lang="en-US" dirty="0" err="1" smtClean="0"/>
              <a:t>strcmp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ret ; </a:t>
            </a:r>
            <a:r>
              <a:rPr lang="ru-RU" dirty="0" smtClean="0"/>
              <a:t>возврат управления в вызывающую функцию (адрес берётся с вершины стека)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66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Точка входа в программу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точки зрения программирования – точкой входа является функция </a:t>
            </a:r>
            <a:r>
              <a:rPr lang="en-US" dirty="0" smtClean="0"/>
              <a:t>main()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 точки зрения ОС большая часть программ особенно написанных на С/С++ имеют точку входа в лице </a:t>
            </a:r>
            <a:r>
              <a:rPr lang="en-US" dirty="0" smtClean="0"/>
              <a:t>CRT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en-US" dirty="0" smtClean="0"/>
              <a:t>C runtime library)</a:t>
            </a:r>
          </a:p>
          <a:p>
            <a:r>
              <a:rPr lang="ru-RU" dirty="0" smtClean="0"/>
              <a:t>В </a:t>
            </a:r>
            <a:r>
              <a:rPr lang="en-US" dirty="0" smtClean="0"/>
              <a:t>Linux </a:t>
            </a:r>
            <a:r>
              <a:rPr lang="ru-RU" dirty="0" smtClean="0"/>
              <a:t>можно заметить, что функция </a:t>
            </a:r>
            <a:r>
              <a:rPr lang="en-US" dirty="0" smtClean="0"/>
              <a:t>main </a:t>
            </a:r>
            <a:r>
              <a:rPr lang="ru-RU" dirty="0" smtClean="0"/>
              <a:t>вызывается через функцию </a:t>
            </a:r>
            <a:r>
              <a:rPr lang="en-US" dirty="0" smtClean="0"/>
              <a:t>_start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5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Архитектура фон Неймана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8834"/>
            <a:ext cx="10515600" cy="4618129"/>
          </a:xfrm>
        </p:spPr>
        <p:txBody>
          <a:bodyPr/>
          <a:lstStyle/>
          <a:p>
            <a:r>
              <a:rPr lang="ru-RU" dirty="0" smtClean="0"/>
              <a:t>Принцип однородности памяти.</a:t>
            </a:r>
          </a:p>
          <a:p>
            <a:pPr marL="457200" lvl="1" indent="0">
              <a:buNone/>
            </a:pPr>
            <a:r>
              <a:rPr lang="ru-RU" dirty="0" smtClean="0"/>
              <a:t>Команды и данные хранятся в одной и той же памяти и внешне в памяти неразличимы.</a:t>
            </a:r>
          </a:p>
          <a:p>
            <a:r>
              <a:rPr lang="ru-RU" dirty="0" smtClean="0"/>
              <a:t>Принцип адресности.</a:t>
            </a:r>
          </a:p>
          <a:p>
            <a:pPr marL="457200" lvl="1" indent="0">
              <a:buNone/>
            </a:pPr>
            <a:r>
              <a:rPr lang="ru-RU" dirty="0" smtClean="0"/>
              <a:t>Память состоит из пронумерованных ячеек.</a:t>
            </a:r>
          </a:p>
          <a:p>
            <a:r>
              <a:rPr lang="ru-RU" dirty="0" smtClean="0"/>
              <a:t>Принцип программного управления.</a:t>
            </a:r>
          </a:p>
          <a:p>
            <a:pPr marL="457200" lvl="1" indent="0">
              <a:buNone/>
            </a:pPr>
            <a:r>
              <a:rPr lang="ru-RU" dirty="0" smtClean="0"/>
              <a:t>Все вычисления представляются в виде последовательности команд.</a:t>
            </a:r>
          </a:p>
          <a:p>
            <a:r>
              <a:rPr lang="ru-RU" dirty="0" smtClean="0"/>
              <a:t>Принцип двоичного кодирования.</a:t>
            </a:r>
          </a:p>
          <a:p>
            <a:pPr marL="457200" lvl="1" indent="0">
              <a:buNone/>
            </a:pPr>
            <a:r>
              <a:rPr lang="ru-RU" dirty="0" smtClean="0"/>
              <a:t>Вся информация (данные и команды) кодируются двоичными числами.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9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3933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Сегментация памяти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2412"/>
            <a:ext cx="10515600" cy="542544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Оперативная память, используемая в программах написанных на С/С++ разделена на области двух типов:</a:t>
            </a:r>
            <a:endParaRPr lang="en-US" dirty="0" smtClean="0"/>
          </a:p>
          <a:p>
            <a:pPr lvl="1"/>
            <a:r>
              <a:rPr lang="ru-RU" dirty="0"/>
              <a:t>Сегменты данных</a:t>
            </a:r>
          </a:p>
          <a:p>
            <a:pPr lvl="1"/>
            <a:r>
              <a:rPr lang="ru-RU" dirty="0"/>
              <a:t>Сегменты кода (текстовые сегменты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 сегментах кода содержится код программы.</a:t>
            </a:r>
          </a:p>
          <a:p>
            <a:r>
              <a:rPr lang="ru-RU" dirty="0" smtClean="0"/>
              <a:t>В сегментах данных располагаются данные программы (значения переменных, массивы и пр. ).</a:t>
            </a:r>
          </a:p>
          <a:p>
            <a:r>
              <a:rPr lang="ru-RU" dirty="0" smtClean="0"/>
              <a:t>При запуске программы выделится два сегмента данных:</a:t>
            </a:r>
            <a:endParaRPr lang="en-US" dirty="0" smtClean="0"/>
          </a:p>
          <a:p>
            <a:pPr lvl="1"/>
            <a:r>
              <a:rPr lang="ru-RU" dirty="0"/>
              <a:t>Сегмент глобальных данных</a:t>
            </a:r>
          </a:p>
          <a:p>
            <a:pPr lvl="1"/>
            <a:r>
              <a:rPr lang="ru-RU" dirty="0"/>
              <a:t>Стек (для локальных переменных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 процессе работы программы могут выделяться и освобождаться дополнительные сегменты памяти.</a:t>
            </a:r>
          </a:p>
          <a:p>
            <a:r>
              <a:rPr lang="ru-RU" dirty="0" smtClean="0"/>
              <a:t>Обращение к адресу вне выделенных сегментов – ошибка времени выполнения (</a:t>
            </a:r>
            <a:r>
              <a:rPr lang="en-US" dirty="0" smtClean="0"/>
              <a:t>access violation, segmentation fault)</a:t>
            </a:r>
            <a:endParaRPr lang="ru-RU" dirty="0" smtClean="0"/>
          </a:p>
          <a:p>
            <a:pPr lvl="1"/>
            <a:endParaRPr lang="ru-RU" dirty="0"/>
          </a:p>
          <a:p>
            <a:pPr marL="457200" lvl="1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654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3933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Как выполняется программа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9496"/>
            <a:ext cx="10515600" cy="516418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Каждой функции в скомпилированном коде соответствует отдельная секция.</a:t>
            </a:r>
          </a:p>
          <a:p>
            <a:r>
              <a:rPr lang="ru-RU" dirty="0" smtClean="0"/>
              <a:t>Адрес начала такой секции – это адрес функции.</a:t>
            </a:r>
          </a:p>
          <a:p>
            <a:r>
              <a:rPr lang="ru-RU" dirty="0" smtClean="0"/>
              <a:t>Телу функции соответствует последовательность команд процессора.</a:t>
            </a:r>
          </a:p>
          <a:p>
            <a:r>
              <a:rPr lang="ru-RU" dirty="0" smtClean="0"/>
              <a:t>Работа с данными происходит на уровне байт, информация о типах отсутствует.</a:t>
            </a:r>
          </a:p>
          <a:p>
            <a:r>
              <a:rPr lang="ru-RU" dirty="0" smtClean="0"/>
              <a:t>В процессе выполнения адрес следующей инструкции хранится в специальном регистре процессора </a:t>
            </a:r>
            <a:r>
              <a:rPr lang="en-US" dirty="0" smtClean="0"/>
              <a:t>IP (Instruction Pointer)</a:t>
            </a:r>
          </a:p>
          <a:p>
            <a:r>
              <a:rPr lang="ru-RU" dirty="0" smtClean="0"/>
              <a:t>Команды выполняются последовательно, пока не встретиться специальная команда (например, условный переход или вызов функции), которая изменит </a:t>
            </a:r>
            <a:r>
              <a:rPr lang="en-US" dirty="0" smtClean="0"/>
              <a:t>IP.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9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3603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Стек вызовов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9166"/>
            <a:ext cx="10515600" cy="4687797"/>
          </a:xfrm>
        </p:spPr>
        <p:txBody>
          <a:bodyPr>
            <a:normAutofit/>
          </a:bodyPr>
          <a:lstStyle/>
          <a:p>
            <a:r>
              <a:rPr lang="ru-RU" dirty="0" smtClean="0"/>
              <a:t>Стек вызовов – </a:t>
            </a:r>
            <a:r>
              <a:rPr lang="ru-RU" dirty="0"/>
              <a:t>это сегмент данных, используемый для хранения локальных переменных, временных значений, адресов возврата, аргументов, передаваемых в функции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Стек выделяется при запуске программы.</a:t>
            </a:r>
          </a:p>
          <a:p>
            <a:r>
              <a:rPr lang="ru-RU" dirty="0" smtClean="0"/>
              <a:t>Стек обычно небольшой по размеру (4 Мб)</a:t>
            </a:r>
          </a:p>
          <a:p>
            <a:r>
              <a:rPr lang="ru-RU" dirty="0" smtClean="0"/>
              <a:t>Функции хранят свои локальные переменные на стеке.</a:t>
            </a:r>
          </a:p>
          <a:p>
            <a:r>
              <a:rPr lang="ru-RU" dirty="0" smtClean="0"/>
              <a:t>При выходе из функции соответствующая область стека объявляется свободной</a:t>
            </a:r>
          </a:p>
          <a:p>
            <a:r>
              <a:rPr lang="ru-RU" dirty="0" smtClean="0"/>
              <a:t>Промежуточные значения, возникающие при вычислении сложных выражений, также хранятся на стеке.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3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0" y="0"/>
            <a:ext cx="9074331" cy="6857016"/>
          </a:xfrm>
        </p:spPr>
      </p:pic>
    </p:spTree>
    <p:extLst>
      <p:ext uri="{BB962C8B-B14F-4D97-AF65-F5344CB8AC3E}">
        <p14:creationId xmlns:p14="http://schemas.microsoft.com/office/powerpoint/2010/main" val="13192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Соглашение о </a:t>
            </a:r>
            <a:r>
              <a:rPr lang="ru-RU" b="1" dirty="0" smtClean="0"/>
              <a:t>вызове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186046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Описание </a:t>
            </a:r>
            <a:r>
              <a:rPr lang="ru-RU" dirty="0"/>
              <a:t>технических особенностей вызова подпрограмм, определяющее: </a:t>
            </a:r>
          </a:p>
          <a:p>
            <a:pPr lvl="1"/>
            <a:r>
              <a:rPr lang="ru-RU" dirty="0"/>
              <a:t>способы передачи параметров подпрограммам;</a:t>
            </a:r>
          </a:p>
          <a:p>
            <a:pPr lvl="1"/>
            <a:r>
              <a:rPr lang="ru-RU" dirty="0"/>
              <a:t>способы вызова (передачи управления) подпрограмм;</a:t>
            </a:r>
          </a:p>
          <a:p>
            <a:pPr lvl="1"/>
            <a:r>
              <a:rPr lang="ru-RU" dirty="0"/>
              <a:t>способы передачи результатов вычислений, выполненных подпрограммами, в точку вызова;</a:t>
            </a:r>
          </a:p>
          <a:p>
            <a:pPr lvl="1"/>
            <a:r>
              <a:rPr lang="ru-RU" dirty="0"/>
              <a:t>способы возврата (передачи управления) из подпрограмм в точку вызова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en-US" dirty="0" err="1" smtClean="0"/>
              <a:t>cdecl</a:t>
            </a:r>
            <a:endParaRPr lang="en-US" dirty="0"/>
          </a:p>
          <a:p>
            <a:r>
              <a:rPr lang="en-US" dirty="0" smtClean="0"/>
              <a:t>pascal</a:t>
            </a:r>
            <a:endParaRPr lang="en-US" dirty="0"/>
          </a:p>
          <a:p>
            <a:r>
              <a:rPr lang="en-US" dirty="0" err="1" smtClean="0"/>
              <a:t>stdcall</a:t>
            </a:r>
            <a:r>
              <a:rPr lang="en-US" dirty="0" smtClean="0"/>
              <a:t> </a:t>
            </a:r>
            <a:r>
              <a:rPr lang="ru-RU" dirty="0"/>
              <a:t>или </a:t>
            </a:r>
            <a:r>
              <a:rPr lang="en-US" dirty="0" err="1"/>
              <a:t>winapi</a:t>
            </a:r>
            <a:endParaRPr lang="en-US" dirty="0"/>
          </a:p>
          <a:p>
            <a:r>
              <a:rPr lang="en-US" dirty="0" err="1" smtClean="0"/>
              <a:t>fastcall</a:t>
            </a:r>
            <a:endParaRPr lang="en-US" dirty="0"/>
          </a:p>
          <a:p>
            <a:r>
              <a:rPr lang="en-US" dirty="0" err="1" smtClean="0"/>
              <a:t>safecall</a:t>
            </a:r>
            <a:endParaRPr lang="en-US" dirty="0"/>
          </a:p>
          <a:p>
            <a:r>
              <a:rPr lang="en-US" dirty="0" err="1" smtClean="0"/>
              <a:t>thiscall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85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Основы ассемблера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Язык ассемблера</a:t>
            </a:r>
            <a:r>
              <a:rPr lang="ru-RU" dirty="0" smtClean="0"/>
              <a:t>— </a:t>
            </a:r>
            <a:r>
              <a:rPr lang="ru-RU" dirty="0"/>
              <a:t>машинно-ориентированный язык низкого </a:t>
            </a:r>
            <a:r>
              <a:rPr lang="ru-RU" dirty="0" smtClean="0"/>
              <a:t>уровня.</a:t>
            </a:r>
          </a:p>
          <a:p>
            <a:r>
              <a:rPr lang="ru-RU" dirty="0"/>
              <a:t>Язык ассемблера — система обозначений, используемая для представления в удобочитаемой форме программ, записанных в машинном коде. Язык ассемблера позволяет программисту пользоваться алфавитными мнемоническими кодами операций, по своему усмотрению присваивать символические имена регистрам ЭВМ и памяти, а также задавать удобные для себя схемы </a:t>
            </a:r>
            <a:r>
              <a:rPr lang="ru-RU" dirty="0" smtClean="0"/>
              <a:t>адресации.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3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Набор команд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Синтаксис языка ассемблера определяется системой команд конкретного процессора. </a:t>
            </a:r>
            <a:endParaRPr lang="ru-RU" dirty="0" smtClean="0"/>
          </a:p>
          <a:p>
            <a:r>
              <a:rPr lang="ru-RU" dirty="0"/>
              <a:t>Типичными командами языка ассемблера являются (большинство примеров даны для Intel-синтаксиса архитектуры x86): </a:t>
            </a:r>
            <a:endParaRPr lang="ru-RU" dirty="0" smtClean="0"/>
          </a:p>
          <a:p>
            <a:pPr lvl="1"/>
            <a:r>
              <a:rPr lang="ru-RU" dirty="0"/>
              <a:t>Команды пересылки данных (</a:t>
            </a:r>
            <a:r>
              <a:rPr lang="ru-RU" dirty="0" err="1"/>
              <a:t>mov</a:t>
            </a:r>
            <a:r>
              <a:rPr lang="ru-RU" dirty="0"/>
              <a:t> и др.)</a:t>
            </a:r>
          </a:p>
          <a:p>
            <a:pPr lvl="1"/>
            <a:r>
              <a:rPr lang="ru-RU" dirty="0"/>
              <a:t>Арифметические команды (</a:t>
            </a:r>
            <a:r>
              <a:rPr lang="ru-RU" dirty="0" err="1"/>
              <a:t>add</a:t>
            </a:r>
            <a:r>
              <a:rPr lang="ru-RU" dirty="0"/>
              <a:t>, </a:t>
            </a:r>
            <a:r>
              <a:rPr lang="ru-RU" dirty="0" err="1"/>
              <a:t>sub</a:t>
            </a:r>
            <a:r>
              <a:rPr lang="ru-RU" dirty="0"/>
              <a:t>, </a:t>
            </a:r>
            <a:r>
              <a:rPr lang="ru-RU" dirty="0" err="1"/>
              <a:t>imul</a:t>
            </a:r>
            <a:r>
              <a:rPr lang="ru-RU" dirty="0"/>
              <a:t> и др.)</a:t>
            </a:r>
          </a:p>
          <a:p>
            <a:pPr lvl="1"/>
            <a:r>
              <a:rPr lang="ru-RU" dirty="0"/>
              <a:t>Логические и побитовые операции (</a:t>
            </a:r>
            <a:r>
              <a:rPr lang="ru-RU" dirty="0" err="1"/>
              <a:t>or</a:t>
            </a:r>
            <a:r>
              <a:rPr lang="ru-RU" dirty="0"/>
              <a:t>, </a:t>
            </a:r>
            <a:r>
              <a:rPr lang="ru-RU" dirty="0" err="1"/>
              <a:t>and</a:t>
            </a:r>
            <a:r>
              <a:rPr lang="ru-RU" dirty="0"/>
              <a:t>, </a:t>
            </a:r>
            <a:r>
              <a:rPr lang="ru-RU" dirty="0" err="1"/>
              <a:t>xor</a:t>
            </a:r>
            <a:r>
              <a:rPr lang="ru-RU" dirty="0"/>
              <a:t>, </a:t>
            </a:r>
            <a:r>
              <a:rPr lang="ru-RU" dirty="0" err="1"/>
              <a:t>shr</a:t>
            </a:r>
            <a:r>
              <a:rPr lang="ru-RU" dirty="0"/>
              <a:t> и др.)</a:t>
            </a:r>
          </a:p>
          <a:p>
            <a:pPr lvl="1"/>
            <a:r>
              <a:rPr lang="ru-RU" dirty="0"/>
              <a:t>Команды управления ходом выполнения программы (</a:t>
            </a:r>
            <a:r>
              <a:rPr lang="ru-RU" dirty="0" err="1"/>
              <a:t>jmp</a:t>
            </a:r>
            <a:r>
              <a:rPr lang="ru-RU" dirty="0"/>
              <a:t>, </a:t>
            </a:r>
            <a:r>
              <a:rPr lang="ru-RU" dirty="0" err="1"/>
              <a:t>loop</a:t>
            </a:r>
            <a:r>
              <a:rPr lang="ru-RU" dirty="0"/>
              <a:t>, </a:t>
            </a:r>
            <a:r>
              <a:rPr lang="ru-RU" dirty="0" err="1"/>
              <a:t>ret</a:t>
            </a:r>
            <a:r>
              <a:rPr lang="ru-RU" dirty="0"/>
              <a:t> и др.)</a:t>
            </a:r>
          </a:p>
          <a:p>
            <a:pPr lvl="1"/>
            <a:r>
              <a:rPr lang="ru-RU" dirty="0"/>
              <a:t>Команды вызова прерываний (иногда относят к командам управления): </a:t>
            </a:r>
            <a:r>
              <a:rPr lang="ru-RU" dirty="0" err="1"/>
              <a:t>int</a:t>
            </a:r>
            <a:endParaRPr lang="ru-RU" dirty="0"/>
          </a:p>
          <a:p>
            <a:pPr lvl="1"/>
            <a:r>
              <a:rPr lang="ru-RU" dirty="0"/>
              <a:t>Команды ввода-вывода в порты (</a:t>
            </a:r>
            <a:r>
              <a:rPr lang="ru-RU" dirty="0" err="1"/>
              <a:t>in</a:t>
            </a:r>
            <a:r>
              <a:rPr lang="ru-RU" dirty="0"/>
              <a:t>, </a:t>
            </a:r>
            <a:r>
              <a:rPr lang="ru-RU" dirty="0" err="1"/>
              <a:t>out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96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619</Words>
  <Application>Microsoft Office PowerPoint</Application>
  <PresentationFormat>Широкоэкранный</PresentationFormat>
  <Paragraphs>72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Лекция 8. Обратная разработка. Основы исполнения программ и ассемблера. </vt:lpstr>
      <vt:lpstr>Архитектура фон Неймана</vt:lpstr>
      <vt:lpstr>Сегментация памяти</vt:lpstr>
      <vt:lpstr>Как выполняется программа</vt:lpstr>
      <vt:lpstr>Стек вызовов</vt:lpstr>
      <vt:lpstr>Презентация PowerPoint</vt:lpstr>
      <vt:lpstr>Соглашение о вызове</vt:lpstr>
      <vt:lpstr>Основы ассемблера</vt:lpstr>
      <vt:lpstr>Набор команд</vt:lpstr>
      <vt:lpstr>Некоторые команды</vt:lpstr>
      <vt:lpstr>Точка входа в программу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8. Обратная разработка. Основы исполнения программ и ассемблера. </dc:title>
  <dc:creator>anon</dc:creator>
  <cp:lastModifiedBy>anon</cp:lastModifiedBy>
  <cp:revision>9</cp:revision>
  <dcterms:created xsi:type="dcterms:W3CDTF">2018-04-19T20:49:43Z</dcterms:created>
  <dcterms:modified xsi:type="dcterms:W3CDTF">2018-04-19T22:36:32Z</dcterms:modified>
</cp:coreProperties>
</file>