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3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489CDB-791A-4DD6-AD1E-07B13E26ACE5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6D6D5-A93E-4C3B-AFE9-80EDFBD20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429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6D6D5-A93E-4C3B-AFE9-80EDFBD2027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728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1D1B5-3A95-48A8-A9A1-8902F48EF8AA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FE5F8-048A-49C6-9DFB-5B54B332C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2425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1D1B5-3A95-48A8-A9A1-8902F48EF8AA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FE5F8-048A-49C6-9DFB-5B54B332C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55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1D1B5-3A95-48A8-A9A1-8902F48EF8AA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FE5F8-048A-49C6-9DFB-5B54B332C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75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1D1B5-3A95-48A8-A9A1-8902F48EF8AA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FE5F8-048A-49C6-9DFB-5B54B332C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110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1D1B5-3A95-48A8-A9A1-8902F48EF8AA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FE5F8-048A-49C6-9DFB-5B54B332C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0766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1D1B5-3A95-48A8-A9A1-8902F48EF8AA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FE5F8-048A-49C6-9DFB-5B54B332C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4986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1D1B5-3A95-48A8-A9A1-8902F48EF8AA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FE5F8-048A-49C6-9DFB-5B54B332C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881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1D1B5-3A95-48A8-A9A1-8902F48EF8AA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FE5F8-048A-49C6-9DFB-5B54B332C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162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1D1B5-3A95-48A8-A9A1-8902F48EF8AA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FE5F8-048A-49C6-9DFB-5B54B332C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279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1D1B5-3A95-48A8-A9A1-8902F48EF8AA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FE5F8-048A-49C6-9DFB-5B54B332C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958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1D1B5-3A95-48A8-A9A1-8902F48EF8AA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FE5F8-048A-49C6-9DFB-5B54B332C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442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1D1B5-3A95-48A8-A9A1-8902F48EF8AA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FE5F8-048A-49C6-9DFB-5B54B332C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3782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523702"/>
            <a:ext cx="9144000" cy="966268"/>
          </a:xfrm>
        </p:spPr>
        <p:txBody>
          <a:bodyPr/>
          <a:lstStyle/>
          <a:p>
            <a:r>
              <a:rPr lang="ru-RU" dirty="0" smtClean="0"/>
              <a:t>Лекция 7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313565"/>
            <a:ext cx="9144000" cy="3305839"/>
          </a:xfrm>
        </p:spPr>
        <p:txBody>
          <a:bodyPr>
            <a:noAutofit/>
          </a:bodyPr>
          <a:lstStyle/>
          <a:p>
            <a:r>
              <a:rPr lang="ru-RU" sz="4800" b="1" dirty="0"/>
              <a:t>Исследование безопасности приложений. Обзор инструментов.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4087300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 rotWithShape="1">
          <a:blip r:embed="rId2"/>
          <a:srcRect l="20202" t="13381" r="65499" b="50291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95387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33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769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6512" y="0"/>
            <a:ext cx="10515600" cy="1325563"/>
          </a:xfrm>
        </p:spPr>
        <p:txBody>
          <a:bodyPr/>
          <a:lstStyle/>
          <a:p>
            <a:pPr algn="ctr"/>
            <a:r>
              <a:rPr lang="ru-RU" dirty="0" smtClean="0"/>
              <a:t>Некоторые горячие клавиши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3879" y="1246909"/>
            <a:ext cx="11290069" cy="5511337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Space</a:t>
            </a:r>
            <a:r>
              <a:rPr lang="ru-RU" dirty="0">
                <a:solidFill>
                  <a:srgbClr val="FF0000"/>
                </a:solidFill>
              </a:rPr>
              <a:t>(пробел</a:t>
            </a:r>
            <a:r>
              <a:rPr lang="ru-RU" dirty="0" smtClean="0">
                <a:solidFill>
                  <a:srgbClr val="FF0000"/>
                </a:solidFill>
              </a:rPr>
              <a:t>) </a:t>
            </a:r>
            <a:r>
              <a:rPr lang="ru-RU" dirty="0"/>
              <a:t>- переход от </a:t>
            </a:r>
            <a:r>
              <a:rPr lang="ru-RU" dirty="0" err="1"/>
              <a:t>графового</a:t>
            </a:r>
            <a:r>
              <a:rPr lang="ru-RU" dirty="0"/>
              <a:t> представления к текстовому и обратно.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Shitf</a:t>
            </a:r>
            <a:r>
              <a:rPr lang="ru-RU" dirty="0">
                <a:solidFill>
                  <a:srgbClr val="FF0000"/>
                </a:solidFill>
              </a:rPr>
              <a:t>+</a:t>
            </a:r>
            <a:r>
              <a:rPr lang="en-US" dirty="0">
                <a:solidFill>
                  <a:srgbClr val="FF0000"/>
                </a:solidFill>
              </a:rPr>
              <a:t>f</a:t>
            </a:r>
            <a:r>
              <a:rPr lang="ru-RU" dirty="0" smtClean="0">
                <a:solidFill>
                  <a:srgbClr val="FF0000"/>
                </a:solidFill>
              </a:rPr>
              <a:t>12 </a:t>
            </a:r>
            <a:r>
              <a:rPr lang="ru-RU" dirty="0"/>
              <a:t>- отображение секции строк.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ru-RU" dirty="0" smtClean="0"/>
              <a:t> </a:t>
            </a:r>
            <a:r>
              <a:rPr lang="ru-RU" dirty="0"/>
              <a:t>- конвертирование данных, на которых находится курсор в строку (удобно для преобразования шестнадцатеричных констант, являющихся кодами таблицы </a:t>
            </a:r>
            <a:r>
              <a:rPr lang="en-US" dirty="0"/>
              <a:t>ASCII </a:t>
            </a:r>
            <a:r>
              <a:rPr lang="ru-RU" dirty="0"/>
              <a:t>в символьный вид)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</a:t>
            </a:r>
            <a:r>
              <a:rPr lang="ru-RU" dirty="0" smtClean="0"/>
              <a:t> </a:t>
            </a:r>
            <a:r>
              <a:rPr lang="ru-RU" dirty="0"/>
              <a:t>- переименование (функции, метки, переменной </a:t>
            </a:r>
            <a:r>
              <a:rPr lang="ru-RU" dirty="0" err="1"/>
              <a:t>итд</a:t>
            </a:r>
            <a:r>
              <a:rPr lang="ru-RU" dirty="0"/>
              <a:t>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Alt</a:t>
            </a:r>
            <a:r>
              <a:rPr lang="ru-RU" dirty="0">
                <a:solidFill>
                  <a:srgbClr val="FF0000"/>
                </a:solidFill>
              </a:rPr>
              <a:t>+</a:t>
            </a:r>
            <a:r>
              <a:rPr lang="en-US" dirty="0" smtClean="0">
                <a:solidFill>
                  <a:srgbClr val="FF0000"/>
                </a:solidFill>
              </a:rPr>
              <a:t>t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/>
              <a:t>- поиск по отображённому в текущем окне тексту.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x</a:t>
            </a:r>
            <a:r>
              <a:rPr lang="ru-RU" dirty="0" smtClean="0"/>
              <a:t> </a:t>
            </a:r>
            <a:r>
              <a:rPr lang="ru-RU" dirty="0"/>
              <a:t>- поиск перекрёстных ссылок на выделенный объект (выделение происходит путём одинарного нажатия ЛКМ на интересующий объект, который может являться функцией, строкой, меткой </a:t>
            </a:r>
            <a:r>
              <a:rPr lang="ru-RU" dirty="0" err="1"/>
              <a:t>итд</a:t>
            </a:r>
            <a:r>
              <a:rPr lang="ru-RU" dirty="0"/>
              <a:t>), одна из наиболее часто используемых клавиш при анализе кода, т.к. позволяет понять где была вызвана функция, или где используется строка.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4754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5913"/>
            <a:ext cx="10515600" cy="1325563"/>
          </a:xfrm>
        </p:spPr>
        <p:txBody>
          <a:bodyPr/>
          <a:lstStyle/>
          <a:p>
            <a:pPr algn="ctr"/>
            <a:r>
              <a:rPr lang="ru-RU" dirty="0" smtClean="0"/>
              <a:t>Отладчики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54727"/>
            <a:ext cx="10515600" cy="4755487"/>
          </a:xfrm>
        </p:spPr>
        <p:txBody>
          <a:bodyPr/>
          <a:lstStyle/>
          <a:p>
            <a:r>
              <a:rPr lang="ru-RU" dirty="0" smtClean="0"/>
              <a:t>Отладчик </a:t>
            </a:r>
            <a:r>
              <a:rPr lang="ru-RU" dirty="0"/>
              <a:t>позволяет контролировать программу во время выполнения и изучать те изменения, которые в ней происходят на любом этапе выполнения. Возможности отладчика по отображению состояния стека программы, регистров процессора позволяют узнать различную информацию о реакции программы на те или иные события, логику выполнения кода. </a:t>
            </a:r>
          </a:p>
        </p:txBody>
      </p:sp>
    </p:spTree>
    <p:extLst>
      <p:ext uri="{BB962C8B-B14F-4D97-AF65-F5344CB8AC3E}">
        <p14:creationId xmlns:p14="http://schemas.microsoft.com/office/powerpoint/2010/main" val="30315555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228"/>
            <a:ext cx="12192000" cy="6829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3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2177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Инструменты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ПО для первичного анализа бинарного файла.</a:t>
            </a:r>
          </a:p>
          <a:p>
            <a:pPr lvl="0"/>
            <a:r>
              <a:rPr lang="ru-RU" dirty="0"/>
              <a:t>Дизассемблеры.</a:t>
            </a:r>
          </a:p>
          <a:p>
            <a:pPr lvl="0"/>
            <a:r>
              <a:rPr lang="ru-RU" dirty="0"/>
              <a:t>Отладчики.</a:t>
            </a:r>
          </a:p>
          <a:p>
            <a:pPr lvl="0"/>
            <a:r>
              <a:rPr lang="ru-RU" dirty="0"/>
              <a:t>Фаззеры.</a:t>
            </a:r>
          </a:p>
          <a:p>
            <a:pPr lvl="0"/>
            <a:r>
              <a:rPr lang="ru-RU" dirty="0"/>
              <a:t>Прочее специализированное ПО.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8482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Инструменты для первоначального анализа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1632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Linux </a:t>
            </a:r>
            <a:r>
              <a:rPr lang="ru-RU" dirty="0" smtClean="0"/>
              <a:t>инструменты:</a:t>
            </a:r>
            <a:endParaRPr lang="en-US" dirty="0" smtClean="0"/>
          </a:p>
          <a:p>
            <a:r>
              <a:rPr lang="en-US" dirty="0"/>
              <a:t>s</a:t>
            </a:r>
            <a:r>
              <a:rPr lang="en-US" dirty="0" smtClean="0"/>
              <a:t>trings</a:t>
            </a:r>
            <a:r>
              <a:rPr lang="ru-RU" dirty="0" smtClean="0"/>
              <a:t> – отображает строки в бинарном файле</a:t>
            </a:r>
            <a:endParaRPr lang="en-US" dirty="0" smtClean="0"/>
          </a:p>
          <a:p>
            <a:r>
              <a:rPr lang="en-US" dirty="0" err="1"/>
              <a:t>s</a:t>
            </a:r>
            <a:r>
              <a:rPr lang="en-US" dirty="0" err="1" smtClean="0"/>
              <a:t>trace</a:t>
            </a:r>
            <a:r>
              <a:rPr lang="ru-RU" dirty="0" smtClean="0"/>
              <a:t> – отображает системные вызовы во время выполнения </a:t>
            </a:r>
            <a:endParaRPr lang="en-US" dirty="0" smtClean="0"/>
          </a:p>
          <a:p>
            <a:r>
              <a:rPr lang="en-US" dirty="0" err="1"/>
              <a:t>l</a:t>
            </a:r>
            <a:r>
              <a:rPr lang="en-US" dirty="0" err="1" smtClean="0"/>
              <a:t>trace</a:t>
            </a:r>
            <a:r>
              <a:rPr lang="ru-RU" dirty="0" smtClean="0"/>
              <a:t> – отображает библиотечные вызовы во время выполнения</a:t>
            </a:r>
            <a:endParaRPr lang="en-US" dirty="0" smtClean="0"/>
          </a:p>
          <a:p>
            <a:r>
              <a:rPr lang="en-US" dirty="0"/>
              <a:t>f</a:t>
            </a:r>
            <a:r>
              <a:rPr lang="en-US" dirty="0" smtClean="0"/>
              <a:t>ile</a:t>
            </a:r>
            <a:r>
              <a:rPr lang="ru-RU" dirty="0" smtClean="0"/>
              <a:t> – общая информация об исполняемом файле</a:t>
            </a:r>
            <a:endParaRPr lang="en-US" dirty="0" smtClean="0"/>
          </a:p>
          <a:p>
            <a:r>
              <a:rPr lang="en-US" dirty="0" err="1"/>
              <a:t>x</a:t>
            </a:r>
            <a:r>
              <a:rPr lang="en-US" dirty="0" err="1" smtClean="0"/>
              <a:t>xd</a:t>
            </a:r>
            <a:r>
              <a:rPr lang="ru-RU" dirty="0" smtClean="0"/>
              <a:t> – шестнадцатеричный дамп файла</a:t>
            </a:r>
            <a:endParaRPr lang="en-US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0307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465" y="0"/>
            <a:ext cx="10515600" cy="1097280"/>
          </a:xfrm>
        </p:spPr>
        <p:txBody>
          <a:bodyPr/>
          <a:lstStyle/>
          <a:p>
            <a:r>
              <a:rPr lang="ru-RU" dirty="0" smtClean="0"/>
              <a:t>Шестнадцатеричный редактор</a:t>
            </a: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055" y="1097280"/>
            <a:ext cx="7655094" cy="576071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236527" y="1022984"/>
            <a:ext cx="347472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Шестнадцатеричный редактор используется для анализа внутреннего устройства файла, позволяет удобно исследовать заголовок файла. Если для какого-либо не текстового файла отсутствует приложение, способное работать с данным форматом файла, то анализ </a:t>
            </a:r>
            <a:r>
              <a:rPr lang="ru-RU" sz="2400" dirty="0" smtClean="0"/>
              <a:t>осуществляется </a:t>
            </a:r>
            <a:r>
              <a:rPr lang="ru-RU" sz="2400" dirty="0"/>
              <a:t>в шестнадцатеричном редакторе.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0219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Использование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01428"/>
            <a:ext cx="10515600" cy="4351338"/>
          </a:xfrm>
        </p:spPr>
        <p:txBody>
          <a:bodyPr/>
          <a:lstStyle/>
          <a:p>
            <a:r>
              <a:rPr lang="ru-RU" dirty="0"/>
              <a:t>В шестнадцатеричном дампе файла можно найти все данные, которые могут содержаться в данном файле. Например, для исполняемого файла под </a:t>
            </a:r>
            <a:r>
              <a:rPr lang="en-US" dirty="0"/>
              <a:t>Windows </a:t>
            </a:r>
            <a:r>
              <a:rPr lang="ru-RU" dirty="0"/>
              <a:t>в шестнадцатеричном дампе можно найти ссылки на библиотеки динамической линковки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/>
          <a:stretch>
            <a:fillRect/>
          </a:stretch>
        </p:blipFill>
        <p:spPr>
          <a:xfrm>
            <a:off x="613063" y="3591097"/>
            <a:ext cx="10965873" cy="3167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399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5867"/>
            <a:ext cx="10515600" cy="1325563"/>
          </a:xfrm>
        </p:spPr>
        <p:txBody>
          <a:bodyPr/>
          <a:lstStyle/>
          <a:p>
            <a:pPr algn="ctr"/>
            <a:r>
              <a:rPr lang="ru-RU" dirty="0" smtClean="0"/>
              <a:t>Дизассемблер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51305"/>
            <a:ext cx="10515600" cy="4351338"/>
          </a:xfrm>
        </p:spPr>
        <p:txBody>
          <a:bodyPr/>
          <a:lstStyle/>
          <a:p>
            <a:r>
              <a:rPr lang="ru-RU" dirty="0"/>
              <a:t>Дизассемблер представляет собой программу, позволяющую </a:t>
            </a:r>
            <a:r>
              <a:rPr lang="ru-RU" dirty="0" smtClean="0"/>
              <a:t>преобразовывать машинный код в код на языке ассемблера. </a:t>
            </a:r>
          </a:p>
          <a:p>
            <a:endParaRPr lang="ru-RU" dirty="0" smtClean="0"/>
          </a:p>
          <a:p>
            <a:r>
              <a:rPr lang="ru-RU" dirty="0" smtClean="0"/>
              <a:t>Если </a:t>
            </a:r>
            <a:r>
              <a:rPr lang="ru-RU" dirty="0"/>
              <a:t>попытаться разбить дизассемблеры по категориям, то целесообразнее будет разбить их на 2 класса: интерактивные и не интерактивные. К интерактивным относятся дизассемблеры, позволяющие взаимодействовать с собой для улучшения вывода и упрощения анализа. Такими дизассемблерами являются </a:t>
            </a:r>
            <a:r>
              <a:rPr lang="en-US" b="1" dirty="0" err="1"/>
              <a:t>radare</a:t>
            </a:r>
            <a:r>
              <a:rPr lang="ru-RU" b="1" dirty="0"/>
              <a:t>2 </a:t>
            </a:r>
            <a:r>
              <a:rPr lang="ru-RU" dirty="0"/>
              <a:t>и</a:t>
            </a:r>
            <a:r>
              <a:rPr lang="ru-RU" b="1" dirty="0"/>
              <a:t> </a:t>
            </a:r>
            <a:r>
              <a:rPr lang="en-US" b="1" dirty="0"/>
              <a:t>IDA PRO</a:t>
            </a:r>
            <a:r>
              <a:rPr lang="ru-RU" b="1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555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IDA Pro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Интерактивный</a:t>
            </a:r>
          </a:p>
          <a:p>
            <a:r>
              <a:rPr lang="ru-RU" dirty="0" smtClean="0"/>
              <a:t>Расширяемый (за счёт удобного </a:t>
            </a:r>
            <a:r>
              <a:rPr lang="en-US" dirty="0" smtClean="0"/>
              <a:t>API</a:t>
            </a:r>
            <a:r>
              <a:rPr lang="ru-RU" dirty="0" smtClean="0"/>
              <a:t>)</a:t>
            </a:r>
          </a:p>
          <a:p>
            <a:r>
              <a:rPr lang="ru-RU" dirty="0" smtClean="0"/>
              <a:t>Поддерживает множество плагинов (в том числе и </a:t>
            </a:r>
            <a:r>
              <a:rPr lang="ru-RU" dirty="0" err="1" smtClean="0"/>
              <a:t>декомпиляторов</a:t>
            </a:r>
            <a:r>
              <a:rPr lang="ru-RU" dirty="0" smtClean="0"/>
              <a:t>)</a:t>
            </a:r>
          </a:p>
          <a:p>
            <a:r>
              <a:rPr lang="ru-RU" dirty="0" smtClean="0"/>
              <a:t>Поддержка большого числа архитектур</a:t>
            </a:r>
          </a:p>
          <a:p>
            <a:r>
              <a:rPr lang="ru-RU" dirty="0" smtClean="0"/>
              <a:t>Встроенные отладчики под </a:t>
            </a:r>
            <a:r>
              <a:rPr lang="en-US" dirty="0" smtClean="0"/>
              <a:t>x86, ARM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0408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65619"/>
            <a:ext cx="10515600" cy="1325563"/>
          </a:xfrm>
        </p:spPr>
        <p:txBody>
          <a:bodyPr/>
          <a:lstStyle/>
          <a:p>
            <a:pPr algn="ctr"/>
            <a:r>
              <a:rPr lang="ru-RU" dirty="0" smtClean="0"/>
              <a:t>Начало работы с </a:t>
            </a:r>
            <a:r>
              <a:rPr lang="en-US" dirty="0" smtClean="0"/>
              <a:t>IDA</a:t>
            </a: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83521" y="1582622"/>
            <a:ext cx="6424958" cy="5059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408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 rotWithShape="1">
          <a:blip r:embed="rId2"/>
          <a:srcRect t="16163" r="11331" b="19181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64140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417</Words>
  <Application>Microsoft Office PowerPoint</Application>
  <PresentationFormat>Широкоэкранный</PresentationFormat>
  <Paragraphs>40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Лекция 7</vt:lpstr>
      <vt:lpstr>Инструменты</vt:lpstr>
      <vt:lpstr>Инструменты для первоначального анализа</vt:lpstr>
      <vt:lpstr>Шестнадцатеричный редактор</vt:lpstr>
      <vt:lpstr>Использование</vt:lpstr>
      <vt:lpstr>Дизассемблер</vt:lpstr>
      <vt:lpstr>IDA Pro</vt:lpstr>
      <vt:lpstr>Начало работы с IDA</vt:lpstr>
      <vt:lpstr>Презентация PowerPoint</vt:lpstr>
      <vt:lpstr>Презентация PowerPoint</vt:lpstr>
      <vt:lpstr>Презентация PowerPoint</vt:lpstr>
      <vt:lpstr>Некоторые горячие клавиши</vt:lpstr>
      <vt:lpstr>Отладчики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anon</dc:creator>
  <cp:lastModifiedBy>anon</cp:lastModifiedBy>
  <cp:revision>6</cp:revision>
  <dcterms:created xsi:type="dcterms:W3CDTF">2018-04-05T19:53:19Z</dcterms:created>
  <dcterms:modified xsi:type="dcterms:W3CDTF">2018-04-05T20:59:04Z</dcterms:modified>
</cp:coreProperties>
</file>